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85" r:id="rId3"/>
    <p:sldId id="287" r:id="rId4"/>
    <p:sldId id="288" r:id="rId5"/>
    <p:sldId id="289" r:id="rId6"/>
    <p:sldId id="299" r:id="rId7"/>
    <p:sldId id="282" r:id="rId8"/>
    <p:sldId id="284" r:id="rId9"/>
    <p:sldId id="310" r:id="rId10"/>
    <p:sldId id="295" r:id="rId11"/>
    <p:sldId id="296" r:id="rId12"/>
    <p:sldId id="303" r:id="rId13"/>
    <p:sldId id="309" r:id="rId14"/>
    <p:sldId id="311" r:id="rId15"/>
    <p:sldId id="312" r:id="rId16"/>
    <p:sldId id="313" r:id="rId17"/>
    <p:sldId id="314" r:id="rId18"/>
    <p:sldId id="315" r:id="rId19"/>
    <p:sldId id="325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</p:sldIdLst>
  <p:sldSz cx="12190413" cy="6858000"/>
  <p:notesSz cx="98599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E0F4"/>
    <a:srgbClr val="D0D8E8"/>
    <a:srgbClr val="B9CDE5"/>
    <a:srgbClr val="FD4C2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4660"/>
  </p:normalViewPr>
  <p:slideViewPr>
    <p:cSldViewPr>
      <p:cViewPr>
        <p:scale>
          <a:sx n="100" d="100"/>
          <a:sy n="100" d="100"/>
        </p:scale>
        <p:origin x="-96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265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5602" y="0"/>
            <a:ext cx="427265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950FF-0782-44EB-B837-902E90E34F0F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65413" y="509588"/>
            <a:ext cx="45291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5997" y="3228896"/>
            <a:ext cx="788797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218"/>
            <a:ext cx="427265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5602" y="6456218"/>
            <a:ext cx="427265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C582D-6948-4075-AAA5-020A8C525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5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2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73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38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94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52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98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2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20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14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73ABFB31-2098-4089-9867-43D8B44FC552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F0AB16B8-BB9D-40BC-80DA-B0870AFE8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3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288032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4200-00-976\Desktop\Презентации\3. Картинки\Налоги\ФНС России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24111"/>
            <a:ext cx="856736" cy="8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1711829" y="6397923"/>
            <a:ext cx="478583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1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microsoft.com/office/2007/relationships/hdphoto" Target="../media/hdphoto15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4200-00-976\Desktop\Презентации\4. Титул\Разные\1648013450_20-kartinkin-net-p-kartinki-dlya-titulnogo-lista-prezentats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70" y="74631"/>
            <a:ext cx="1252415" cy="1224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8299" y="80055"/>
            <a:ext cx="388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charset="0"/>
                <a:cs typeface="Trebuchet MS" charset="0"/>
              </a:rPr>
              <a:t>ФЕДЕРАЛЬНАЯ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charset="0"/>
                <a:cs typeface="Trebuchet MS" charset="0"/>
              </a:rPr>
              <a:t>НАЛОГОВАЯ СЛУЖБА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9B0605-F956-42DC-8E1E-1993B8D8D85D}"/>
              </a:ext>
            </a:extLst>
          </p:cNvPr>
          <p:cNvSpPr txBox="1"/>
          <p:nvPr/>
        </p:nvSpPr>
        <p:spPr>
          <a:xfrm>
            <a:off x="7319342" y="6335443"/>
            <a:ext cx="4162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charset="0"/>
                <a:cs typeface="Trebuchet MS" charset="0"/>
              </a:rPr>
              <a:t>г.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charset="0"/>
                <a:cs typeface="Trebuchet MS" charset="0"/>
              </a:rPr>
              <a:t>Кемерово, 31 января </a:t>
            </a:r>
            <a:r>
              <a:rPr lang="hr-H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charset="0"/>
                <a:cs typeface="Trebuchet MS" charset="0"/>
              </a:rPr>
              <a:t>20</a:t>
            </a:r>
            <a:r>
              <a:rPr lang="ru-RU" sz="2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charset="0"/>
                <a:cs typeface="Trebuchet MS" charset="0"/>
              </a:rPr>
              <a:t>25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charset="0"/>
                <a:cs typeface="Trebuchet MS" charset="0"/>
              </a:rPr>
              <a:t>года</a:t>
            </a:r>
            <a:endParaRPr lang="hr-H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rebuchet MS" charset="0"/>
              <a:cs typeface="Trebuchet MS" charset="0"/>
            </a:endParaRPr>
          </a:p>
        </p:txBody>
      </p:sp>
      <p:sp>
        <p:nvSpPr>
          <p:cNvPr id="595" name="object 23"/>
          <p:cNvSpPr txBox="1"/>
          <p:nvPr/>
        </p:nvSpPr>
        <p:spPr>
          <a:xfrm>
            <a:off x="4520005" y="4509120"/>
            <a:ext cx="7400148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cs typeface="Arial Narrow"/>
              </a:rPr>
              <a:t>Гонтарь Светлана Анатольевна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cs typeface="Arial Narrow"/>
              </a:rPr>
              <a:t>– начальник отдела налогообложения юридических лиц Управления Федеральной налоговой службы по Кемеровской области - Кузбассу</a:t>
            </a:r>
            <a:endParaRPr b="1" dirty="0">
              <a:solidFill>
                <a:schemeClr val="accent5">
                  <a:lumMod val="75000"/>
                </a:schemeClr>
              </a:solidFill>
              <a:latin typeface="Bahnschrift" panose="020B0502040204020203" pitchFamily="34" charset="0"/>
              <a:cs typeface="Arial Narrow"/>
            </a:endParaRPr>
          </a:p>
        </p:txBody>
      </p:sp>
      <p:pic>
        <p:nvPicPr>
          <p:cNvPr id="1034" name="Picture 10" descr="C:\Users\4200-00-976\Desktop\c FTP\1\20230214153829134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9" y="4040023"/>
            <a:ext cx="3794182" cy="250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4200-00-976\Desktop\c FTP\1\273d1d97db637daa0350a91ad6fb13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99" y="350849"/>
            <a:ext cx="5643354" cy="35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9"/>
          <p:cNvSpPr txBox="1"/>
          <p:nvPr/>
        </p:nvSpPr>
        <p:spPr>
          <a:xfrm>
            <a:off x="258855" y="1556792"/>
            <a:ext cx="6772455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defRPr sz="2400" b="1">
                <a:solidFill>
                  <a:srgbClr val="0070C0"/>
                </a:solidFill>
                <a:latin typeface="Bahnschrift" panose="020B0502040204020203" pitchFamily="34" charset="0"/>
                <a:cs typeface="Arial Narrow"/>
              </a:defRPr>
            </a:lvl1pPr>
          </a:lstStyle>
          <a:p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Изменения в налоговом законодательстве с 2025 </a:t>
            </a:r>
            <a:r>
              <a:rPr lang="ru-RU" sz="3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года </a:t>
            </a:r>
            <a:endParaRPr lang="ru-RU" sz="3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для юридических лиц и индивидуальных предпринимателей</a:t>
            </a:r>
            <a:endParaRPr sz="3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Файлы!!!\Для Гонтарь\13.09.24\colourbox15948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7" b="-1053"/>
          <a:stretch/>
        </p:blipFill>
        <p:spPr bwMode="auto">
          <a:xfrm>
            <a:off x="0" y="2754000"/>
            <a:ext cx="5452864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6658" y="2142148"/>
            <a:ext cx="10350305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marL="64800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применяется </a:t>
            </a:r>
            <a:r>
              <a:rPr lang="ru-RU" dirty="0"/>
              <a:t>только к налогу, подлежащему зачислению в федеральный </a:t>
            </a:r>
            <a:r>
              <a:rPr lang="ru-RU" dirty="0" smtClean="0"/>
              <a:t>бюджет</a:t>
            </a:r>
          </a:p>
          <a:p>
            <a:pPr marL="82800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применяется к расходам на основные средства и нематериальные активы</a:t>
            </a:r>
          </a:p>
          <a:p>
            <a:pPr marL="1008000" lvl="2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не может быть более 50% указанных расходов </a:t>
            </a:r>
          </a:p>
          <a:p>
            <a:pPr marL="1188000" lvl="2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к объектам, в отношении которых заявлен </a:t>
            </a:r>
            <a:r>
              <a:rPr lang="ru-RU" b="1" dirty="0" smtClean="0">
                <a:solidFill>
                  <a:srgbClr val="C00000"/>
                </a:solidFill>
              </a:rPr>
              <a:t>вычет, не </a:t>
            </a:r>
            <a:r>
              <a:rPr lang="ru-RU" b="1" dirty="0">
                <a:solidFill>
                  <a:srgbClr val="C00000"/>
                </a:solidFill>
              </a:rPr>
              <a:t>применяется амортизационная </a:t>
            </a:r>
            <a:r>
              <a:rPr lang="ru-RU" b="1" dirty="0" smtClean="0">
                <a:solidFill>
                  <a:srgbClr val="C00000"/>
                </a:solidFill>
              </a:rPr>
              <a:t>премия, данные </a:t>
            </a:r>
            <a:r>
              <a:rPr lang="ru-RU" b="1" dirty="0">
                <a:solidFill>
                  <a:srgbClr val="C00000"/>
                </a:solidFill>
              </a:rPr>
              <a:t>объекты не подлежат амортизации в части расходов, к которым применен вычет </a:t>
            </a:r>
          </a:p>
          <a:p>
            <a:pPr marL="1944000" lvl="4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при продаже или ином выбытие основных средств и нематериальных активов до истечения срока полезного использования (кроме ликвидации) нужно будет восстановить налог, который не был уплачен  в связи с применением вычета</a:t>
            </a:r>
          </a:p>
          <a:p>
            <a:pPr marL="2520000" lvl="6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решение об использовании права на применение вычета должно быть отражено в учетной политике для целей налогообложения</a:t>
            </a:r>
          </a:p>
          <a:p>
            <a:pPr marL="2880000" lvl="7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по объектам, по которым применяется федеральный инвестиционный вычет, нельзя использовать региональный инвестиционный вычет</a:t>
            </a:r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2000" b="1" spc="-1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400">
              <a:lnSpc>
                <a:spcPct val="100000"/>
              </a:lnSpc>
            </a:pP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3573" y="116632"/>
            <a:ext cx="1027339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налога на прибыль организаций в 2025 году</a:t>
            </a:r>
            <a:endParaRPr lang="ru-RU" sz="19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501353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组合 31"/>
          <p:cNvGrpSpPr/>
          <p:nvPr/>
        </p:nvGrpSpPr>
        <p:grpSpPr>
          <a:xfrm>
            <a:off x="1702718" y="1194718"/>
            <a:ext cx="9501664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16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圆角矩形 4"/>
            <p:cNvSpPr/>
            <p:nvPr/>
          </p:nvSpPr>
          <p:spPr>
            <a:xfrm>
              <a:off x="2893142" y="2058269"/>
              <a:ext cx="2503066" cy="8444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Федеральный инвестиционный вычет </a:t>
              </a:r>
              <a:r>
                <a:rPr lang="ru-RU" altLang="zh-CN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(ФИНВ) для </a:t>
              </a:r>
              <a:r>
                <a:rPr lang="ru-RU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организаций 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83038" y="1772816"/>
            <a:ext cx="309634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</a:t>
            </a:r>
            <a:r>
              <a:rPr lang="ru-RU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сновные </a:t>
            </a:r>
            <a:r>
              <a:rPr lang="ru-RU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параметры </a:t>
            </a:r>
            <a:r>
              <a:rPr lang="ru-RU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ФИНВ: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4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77"/>
          <p:cNvGrpSpPr>
            <a:grpSpLocks noChangeAspect="1"/>
          </p:cNvGrpSpPr>
          <p:nvPr/>
        </p:nvGrpSpPr>
        <p:grpSpPr>
          <a:xfrm>
            <a:off x="386071" y="5267110"/>
            <a:ext cx="1620258" cy="2026800"/>
            <a:chOff x="3885937" y="2769115"/>
            <a:chExt cx="2754422" cy="3446339"/>
          </a:xfrm>
        </p:grpSpPr>
        <p:grpSp>
          <p:nvGrpSpPr>
            <p:cNvPr id="58" name="组合 78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60" name="圆角矩形 82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圆角矩形 84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" name="文本框 32"/>
            <p:cNvSpPr txBox="1"/>
            <p:nvPr/>
          </p:nvSpPr>
          <p:spPr>
            <a:xfrm>
              <a:off x="4367978" y="3425681"/>
              <a:ext cx="1031436" cy="994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0" name="组合 77"/>
          <p:cNvGrpSpPr>
            <a:grpSpLocks noChangeAspect="1"/>
          </p:cNvGrpSpPr>
          <p:nvPr/>
        </p:nvGrpSpPr>
        <p:grpSpPr>
          <a:xfrm>
            <a:off x="1459100" y="4301168"/>
            <a:ext cx="1620258" cy="2026800"/>
            <a:chOff x="3885937" y="2769115"/>
            <a:chExt cx="2754422" cy="3446339"/>
          </a:xfrm>
        </p:grpSpPr>
        <p:grpSp>
          <p:nvGrpSpPr>
            <p:cNvPr id="51" name="组合 78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53" name="圆角矩形 82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圆角矩形 84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000"/>
                  </a:gs>
                  <a:gs pos="100000">
                    <a:srgbClr val="FFFF00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2" name="文本框 32"/>
            <p:cNvSpPr txBox="1"/>
            <p:nvPr/>
          </p:nvSpPr>
          <p:spPr>
            <a:xfrm>
              <a:off x="4367978" y="3425681"/>
              <a:ext cx="1031436" cy="994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75554" y="2142148"/>
            <a:ext cx="106214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marL="362250">
              <a:lnSpc>
                <a:spcPct val="120000"/>
              </a:lnSpc>
            </a:pPr>
            <a:r>
              <a:rPr lang="en-US" dirty="0" smtClean="0"/>
              <a:t>     </a:t>
            </a:r>
            <a:r>
              <a:rPr lang="ru-RU" dirty="0" smtClean="0"/>
              <a:t>иностранные </a:t>
            </a:r>
            <a:r>
              <a:rPr lang="ru-RU" dirty="0"/>
              <a:t>организации, признаваемые налоговыми резидентами Российской </a:t>
            </a:r>
            <a:r>
              <a:rPr lang="ru-RU" dirty="0" smtClean="0"/>
              <a:t>Федерации</a:t>
            </a:r>
            <a:endParaRPr lang="ru-RU" dirty="0"/>
          </a:p>
          <a:p>
            <a:pPr marL="362250">
              <a:lnSpc>
                <a:spcPct val="120000"/>
              </a:lnSpc>
            </a:pPr>
            <a:endParaRPr lang="en-US" dirty="0"/>
          </a:p>
          <a:p>
            <a:pPr marL="362250">
              <a:lnSpc>
                <a:spcPct val="120000"/>
              </a:lnSpc>
            </a:pPr>
            <a:r>
              <a:rPr lang="en-US" dirty="0" smtClean="0"/>
              <a:t>                     </a:t>
            </a:r>
            <a:r>
              <a:rPr lang="ru-RU" dirty="0" smtClean="0"/>
              <a:t>организации</a:t>
            </a:r>
            <a:r>
              <a:rPr lang="ru-RU" dirty="0"/>
              <a:t>, признаваемые налогоплательщиками - участниками соглашения о защите </a:t>
            </a:r>
            <a:r>
              <a:rPr lang="en-US" dirty="0" smtClean="0"/>
              <a:t>         </a:t>
            </a:r>
          </a:p>
          <a:p>
            <a:pPr marL="362250">
              <a:lnSpc>
                <a:spcPct val="120000"/>
              </a:lnSpc>
            </a:pPr>
            <a:r>
              <a:rPr lang="en-US" dirty="0"/>
              <a:t> </a:t>
            </a:r>
            <a:r>
              <a:rPr lang="en-US" dirty="0" smtClean="0"/>
              <a:t>                    </a:t>
            </a:r>
            <a:r>
              <a:rPr lang="ru-RU" dirty="0" smtClean="0"/>
              <a:t>и </a:t>
            </a:r>
            <a:r>
              <a:rPr lang="ru-RU" dirty="0"/>
              <a:t>поощрении </a:t>
            </a:r>
            <a:r>
              <a:rPr lang="ru-RU" dirty="0" smtClean="0"/>
              <a:t>капиталовложений</a:t>
            </a:r>
            <a:endParaRPr lang="ru-RU" dirty="0"/>
          </a:p>
          <a:p>
            <a:pPr marL="64800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               </a:t>
            </a:r>
          </a:p>
          <a:p>
            <a:pPr marL="64800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 marL="362250">
              <a:lnSpc>
                <a:spcPct val="80000"/>
              </a:lnSpc>
            </a:pPr>
            <a:r>
              <a:rPr lang="en-US" dirty="0" smtClean="0"/>
              <a:t>     </a:t>
            </a:r>
            <a:r>
              <a:rPr lang="ru-RU" dirty="0" smtClean="0"/>
              <a:t>кредитные организации</a:t>
            </a:r>
            <a:endParaRPr lang="en-US" dirty="0" smtClean="0"/>
          </a:p>
          <a:p>
            <a:pPr marL="362250"/>
            <a:endParaRPr lang="en-US" dirty="0"/>
          </a:p>
          <a:p>
            <a:pPr marL="362250"/>
            <a:endParaRPr lang="en-US" dirty="0" smtClean="0"/>
          </a:p>
          <a:p>
            <a:pPr marL="362250"/>
            <a:r>
              <a:rPr lang="en-US" dirty="0"/>
              <a:t> </a:t>
            </a:r>
            <a:r>
              <a:rPr lang="en-US" dirty="0" smtClean="0"/>
              <a:t>                     </a:t>
            </a:r>
            <a:r>
              <a:rPr lang="ru-RU" dirty="0" smtClean="0"/>
              <a:t>организации</a:t>
            </a:r>
            <a:r>
              <a:rPr lang="ru-RU" dirty="0"/>
              <a:t>, осуществляющие производство подакцизных товаров, указанных </a:t>
            </a:r>
            <a:r>
              <a:rPr lang="ru-RU" dirty="0" smtClean="0"/>
              <a:t>в</a:t>
            </a:r>
            <a:endParaRPr lang="en-US" dirty="0" smtClean="0"/>
          </a:p>
          <a:p>
            <a:pPr marL="362250">
              <a:lnSpc>
                <a:spcPct val="120000"/>
              </a:lnSpc>
            </a:pPr>
            <a:r>
              <a:rPr lang="en-US" dirty="0"/>
              <a:t> </a:t>
            </a:r>
            <a:r>
              <a:rPr lang="en-US" dirty="0" smtClean="0"/>
              <a:t>                    </a:t>
            </a:r>
            <a:r>
              <a:rPr lang="ru-RU" dirty="0" smtClean="0"/>
              <a:t> </a:t>
            </a:r>
            <a:r>
              <a:rPr lang="ru-RU" dirty="0"/>
              <a:t>подпунктах 1, 2, 3, 3.1, 5, 16, 17, 23 пункта 1 статьи 181 </a:t>
            </a:r>
            <a:r>
              <a:rPr lang="ru-RU" dirty="0" smtClean="0"/>
              <a:t>НК</a:t>
            </a:r>
          </a:p>
          <a:p>
            <a:pPr marL="362250">
              <a:lnSpc>
                <a:spcPct val="120000"/>
              </a:lnSpc>
            </a:pPr>
            <a:endParaRPr lang="ru-RU" dirty="0"/>
          </a:p>
          <a:p>
            <a:pPr marL="362250">
              <a:lnSpc>
                <a:spcPct val="120000"/>
              </a:lnSpc>
            </a:pPr>
            <a:r>
              <a:rPr lang="en-US" dirty="0" smtClean="0"/>
              <a:t>      </a:t>
            </a:r>
            <a:r>
              <a:rPr lang="ru-RU" dirty="0" smtClean="0"/>
              <a:t>организации</a:t>
            </a:r>
            <a:r>
              <a:rPr lang="ru-RU" dirty="0"/>
              <a:t>, применяющие пониженные ставки по налогу на прибыль в соответствии с НК РФ, </a:t>
            </a:r>
            <a:endParaRPr lang="en-US" dirty="0" smtClean="0"/>
          </a:p>
          <a:p>
            <a:pPr marL="362250">
              <a:lnSpc>
                <a:spcPct val="120000"/>
              </a:lnSpc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ru-RU" dirty="0" smtClean="0"/>
              <a:t>в </a:t>
            </a:r>
            <a:r>
              <a:rPr lang="en-US" dirty="0" smtClean="0"/>
              <a:t> </a:t>
            </a:r>
            <a:r>
              <a:rPr lang="ru-RU" dirty="0" smtClean="0"/>
              <a:t>частности </a:t>
            </a:r>
            <a:r>
              <a:rPr lang="ru-RU" dirty="0"/>
              <a:t>участники РИП, резиденты ТОР, СЭЗ.</a:t>
            </a:r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3573" y="116632"/>
            <a:ext cx="1027339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налога на прибыль организаций в 2025 году</a:t>
            </a:r>
            <a:endParaRPr lang="ru-RU" sz="19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501353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6329" y="1268760"/>
            <a:ext cx="849694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ru-RU" dirty="0">
                <a:solidFill>
                  <a:srgbClr val="002060"/>
                </a:solidFill>
                <a:effectLst/>
              </a:rPr>
              <a:t>Не вправе применять федеральный инвестиционный налоговый вычет </a:t>
            </a:r>
            <a:r>
              <a:rPr lang="ru-RU" dirty="0" smtClean="0">
                <a:solidFill>
                  <a:srgbClr val="002060"/>
                </a:solidFill>
                <a:effectLst/>
              </a:rPr>
              <a:t>следующие </a:t>
            </a:r>
            <a:r>
              <a:rPr lang="ru-RU" dirty="0">
                <a:solidFill>
                  <a:srgbClr val="002060"/>
                </a:solidFill>
                <a:effectLst/>
              </a:rPr>
              <a:t>категории налогоплательщиков:</a:t>
            </a:r>
            <a:endParaRPr lang="ru-RU" dirty="0">
              <a:effectLst/>
            </a:endParaRPr>
          </a:p>
        </p:txBody>
      </p:sp>
      <p:grpSp>
        <p:nvGrpSpPr>
          <p:cNvPr id="29" name="组合 68"/>
          <p:cNvGrpSpPr>
            <a:grpSpLocks noChangeAspect="1"/>
          </p:cNvGrpSpPr>
          <p:nvPr/>
        </p:nvGrpSpPr>
        <p:grpSpPr>
          <a:xfrm>
            <a:off x="353190" y="1741232"/>
            <a:ext cx="1624628" cy="2025264"/>
            <a:chOff x="2285732" y="3716686"/>
            <a:chExt cx="2763946" cy="3446339"/>
          </a:xfrm>
        </p:grpSpPr>
        <p:grpSp>
          <p:nvGrpSpPr>
            <p:cNvPr id="30" name="组合 69"/>
            <p:cNvGrpSpPr/>
            <p:nvPr/>
          </p:nvGrpSpPr>
          <p:grpSpPr>
            <a:xfrm>
              <a:off x="2285732" y="3716686"/>
              <a:ext cx="2763946" cy="3446339"/>
              <a:chOff x="3295850" y="1908877"/>
              <a:chExt cx="3738030" cy="4660916"/>
            </a:xfrm>
          </p:grpSpPr>
          <p:sp>
            <p:nvSpPr>
              <p:cNvPr id="32" name="圆角矩形 73"/>
              <p:cNvSpPr/>
              <p:nvPr/>
            </p:nvSpPr>
            <p:spPr>
              <a:xfrm rot="2760000">
                <a:off x="3098889" y="2634801"/>
                <a:ext cx="4660916" cy="320906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圆角矩形 75"/>
              <p:cNvSpPr/>
              <p:nvPr/>
            </p:nvSpPr>
            <p:spPr>
              <a:xfrm rot="2760000">
                <a:off x="3358628" y="2852802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165"/>
                  </a:gs>
                  <a:gs pos="100000">
                    <a:srgbClr val="FF9A05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9B09"/>
                    </a:gs>
                    <a:gs pos="100000">
                      <a:srgbClr val="FFDBA7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文本框 26"/>
            <p:cNvSpPr txBox="1"/>
            <p:nvPr/>
          </p:nvSpPr>
          <p:spPr>
            <a:xfrm>
              <a:off x="2762351" y="4347422"/>
              <a:ext cx="1031436" cy="995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组合 77"/>
          <p:cNvGrpSpPr>
            <a:grpSpLocks noChangeAspect="1"/>
          </p:cNvGrpSpPr>
          <p:nvPr/>
        </p:nvGrpSpPr>
        <p:grpSpPr>
          <a:xfrm>
            <a:off x="1505498" y="2601609"/>
            <a:ext cx="1620258" cy="2026800"/>
            <a:chOff x="3885937" y="2769115"/>
            <a:chExt cx="2754422" cy="3446339"/>
          </a:xfrm>
        </p:grpSpPr>
        <p:grpSp>
          <p:nvGrpSpPr>
            <p:cNvPr id="37" name="组合 78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39" name="圆角矩形 82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圆角矩形 84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BDD1"/>
                  </a:gs>
                  <a:gs pos="100000">
                    <a:srgbClr val="0194A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0194A3"/>
                    </a:gs>
                    <a:gs pos="100000">
                      <a:srgbClr val="01CFE5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文本框 32"/>
            <p:cNvSpPr txBox="1"/>
            <p:nvPr/>
          </p:nvSpPr>
          <p:spPr>
            <a:xfrm>
              <a:off x="4367978" y="3425681"/>
              <a:ext cx="1031436" cy="994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3" name="组合 77"/>
          <p:cNvGrpSpPr>
            <a:grpSpLocks noChangeAspect="1"/>
          </p:cNvGrpSpPr>
          <p:nvPr/>
        </p:nvGrpSpPr>
        <p:grpSpPr>
          <a:xfrm>
            <a:off x="353190" y="3406616"/>
            <a:ext cx="1620258" cy="2026800"/>
            <a:chOff x="3885937" y="2769115"/>
            <a:chExt cx="2754422" cy="3446339"/>
          </a:xfrm>
        </p:grpSpPr>
        <p:grpSp>
          <p:nvGrpSpPr>
            <p:cNvPr id="44" name="组合 78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46" name="圆角矩形 82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圆角矩形 84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00B050"/>
                    </a:gs>
                    <a:gs pos="100000">
                      <a:srgbClr val="92D050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5" name="文本框 32"/>
            <p:cNvSpPr txBox="1"/>
            <p:nvPr/>
          </p:nvSpPr>
          <p:spPr>
            <a:xfrm>
              <a:off x="4367978" y="3425681"/>
              <a:ext cx="1031436" cy="994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Файлы!!!\Для Гонтарь\13.09.24\3_b96aceb9c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82" y="3906448"/>
            <a:ext cx="5370998" cy="29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Файлы!!!\Для Гонтарь\13.09.24\5a0ae8ffc0270b4e3276d2119d2874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94" b="17494"/>
          <a:stretch/>
        </p:blipFill>
        <p:spPr bwMode="auto">
          <a:xfrm>
            <a:off x="242764" y="3565525"/>
            <a:ext cx="5851525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" y="1351075"/>
            <a:ext cx="3007590" cy="30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1425" y="313116"/>
            <a:ext cx="52445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Основные изменения по ПСН в 2025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0970" y="958351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23.03.2024 № 49-ФЗ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9" name="组合 57"/>
          <p:cNvGrpSpPr/>
          <p:nvPr/>
        </p:nvGrpSpPr>
        <p:grpSpPr>
          <a:xfrm>
            <a:off x="3171477" y="1777139"/>
            <a:ext cx="7966254" cy="2383048"/>
            <a:chOff x="520958" y="1683691"/>
            <a:chExt cx="2687638" cy="1993983"/>
          </a:xfrm>
        </p:grpSpPr>
        <p:grpSp>
          <p:nvGrpSpPr>
            <p:cNvPr id="110" name="组合 58"/>
            <p:cNvGrpSpPr/>
            <p:nvPr/>
          </p:nvGrpSpPr>
          <p:grpSpPr>
            <a:xfrm>
              <a:off x="520958" y="1683691"/>
              <a:ext cx="2687638" cy="1993983"/>
              <a:chOff x="3073918" y="203757"/>
              <a:chExt cx="1017887" cy="491907"/>
            </a:xfrm>
          </p:grpSpPr>
          <p:sp>
            <p:nvSpPr>
              <p:cNvPr id="112" name="任意多边形 82"/>
              <p:cNvSpPr/>
              <p:nvPr/>
            </p:nvSpPr>
            <p:spPr bwMode="auto">
              <a:xfrm rot="5400000">
                <a:off x="3336908" y="-59233"/>
                <a:ext cx="491907" cy="1017887"/>
              </a:xfrm>
              <a:prstGeom prst="roundRect">
                <a:avLst/>
              </a:pr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3" name="任意多边形 83"/>
              <p:cNvSpPr/>
              <p:nvPr/>
            </p:nvSpPr>
            <p:spPr bwMode="auto">
              <a:xfrm rot="16200000">
                <a:off x="3333117" y="-51899"/>
                <a:ext cx="484819" cy="1003218"/>
              </a:xfrm>
              <a:prstGeom prst="roundRect">
                <a:avLst/>
              </a:pr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11" name="矩形 41"/>
            <p:cNvSpPr>
              <a:spLocks noChangeAspect="1" noChangeArrowheads="1"/>
            </p:cNvSpPr>
            <p:nvPr/>
          </p:nvSpPr>
          <p:spPr bwMode="auto">
            <a:xfrm>
              <a:off x="645374" y="1794270"/>
              <a:ext cx="2438806" cy="177282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/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0" algn="just">
                <a:defRPr/>
              </a:pPr>
              <a:r>
                <a:rPr lang="ru-RU" altLang="zh-CN" sz="2400" b="1" dirty="0">
                  <a:solidFill>
                    <a:schemeClr val="accent6"/>
                  </a:solidFill>
                  <a:latin typeface="+mn-lt"/>
                  <a:ea typeface="+mn-ea"/>
                  <a:sym typeface="微软雅黑" pitchFamily="34" charset="-122"/>
                </a:rPr>
                <a:t>С 01.01.2025 </a:t>
              </a:r>
              <a:r>
                <a:rPr lang="ru-RU" altLang="zh-CN" sz="2000" b="1" kern="0" dirty="0">
                  <a:solidFill>
                    <a:schemeClr val="bg1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года </a:t>
              </a:r>
              <a:r>
                <a:rPr lang="ru-RU" altLang="zh-CN" sz="2000" b="1" kern="0" dirty="0">
                  <a:solidFill>
                    <a:schemeClr val="accent6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возвращено право на применение ПСН </a:t>
              </a:r>
              <a:r>
                <a:rPr lang="ru-RU" altLang="zh-CN" sz="2000" b="1" kern="0" dirty="0" smtClean="0">
                  <a:solidFill>
                    <a:schemeClr val="bg1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для ИП, </a:t>
              </a:r>
              <a:r>
                <a:rPr lang="ru-RU" altLang="zh-CN" sz="2000" b="1" kern="0" dirty="0" smtClean="0">
                  <a:solidFill>
                    <a:schemeClr val="accent6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осуществляющих производство</a:t>
              </a:r>
              <a:r>
                <a:rPr lang="ru-RU" altLang="zh-CN" sz="2000" b="1" kern="0" dirty="0" smtClean="0">
                  <a:solidFill>
                    <a:schemeClr val="bg1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 ювелирных и других </a:t>
              </a:r>
              <a:r>
                <a:rPr lang="ru-RU" altLang="zh-CN" sz="2000" b="1" kern="0" dirty="0" smtClean="0">
                  <a:solidFill>
                    <a:schemeClr val="accent6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изделий из серебра </a:t>
              </a:r>
              <a:r>
                <a:rPr lang="ru-RU" altLang="zh-CN" sz="2000" b="1" kern="0" dirty="0" smtClean="0">
                  <a:solidFill>
                    <a:schemeClr val="bg1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или оптовую (розничную) </a:t>
              </a:r>
              <a:r>
                <a:rPr lang="ru-RU" altLang="zh-CN" sz="2000" b="1" kern="0" dirty="0">
                  <a:solidFill>
                    <a:schemeClr val="bg1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торговлю ювелирных и других изделий из </a:t>
              </a:r>
              <a:r>
                <a:rPr lang="ru-RU" altLang="zh-CN" sz="2000" b="1" kern="0" dirty="0" smtClean="0">
                  <a:solidFill>
                    <a:schemeClr val="bg1"/>
                  </a:solidFill>
                  <a:latin typeface="+mn-lt"/>
                  <a:ea typeface="微软雅黑" pitchFamily="34" charset="-122"/>
                  <a:sym typeface="微软雅黑" pitchFamily="34" charset="-122"/>
                </a:rPr>
                <a:t>серебра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4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Файлы!!!\Для Гонтарь\13.09.24\MTzKpnJMYc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70" b="-361"/>
          <a:stretch/>
        </p:blipFill>
        <p:spPr bwMode="auto">
          <a:xfrm>
            <a:off x="4197723" y="2759835"/>
            <a:ext cx="3745965" cy="2704303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639822" y="6492816"/>
            <a:ext cx="5505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3904" y="240357"/>
            <a:ext cx="83839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ПСН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в 2025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году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AutoShape 2" descr="C:\%D0%A4%D0%B0%D0%B9%D0%BB%D1%8B!!!\%D0%94%D0%BB%D1%8F %D0%93%D0%BE%D0%BD%D1%82%D0%B0%D1%80%D1%8C\13.09.2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3" name="组合 31"/>
          <p:cNvGrpSpPr/>
          <p:nvPr/>
        </p:nvGrpSpPr>
        <p:grpSpPr>
          <a:xfrm>
            <a:off x="3237893" y="5359078"/>
            <a:ext cx="5665626" cy="1022250"/>
            <a:chOff x="2866871" y="2031997"/>
            <a:chExt cx="2555608" cy="896963"/>
          </a:xfrm>
          <a:solidFill>
            <a:srgbClr val="FF0000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24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Если доходы в 2024 </a:t>
              </a: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году превысили 60 млн. 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руб., то налогоплательщик утрачивает право на ПСН    с 01.01.2025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359146" y="971782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29.10.2024 № 362-ФЗ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Файлы!!!\Для Гонтарь\13.09.24\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r="36003"/>
          <a:stretch/>
        </p:blipFill>
        <p:spPr bwMode="auto">
          <a:xfrm>
            <a:off x="1388874" y="-59256"/>
            <a:ext cx="874845" cy="10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Файлы!!!\Для Гонтарь\13.09.24\diplom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73" b="93333" l="10000" r="90000">
                        <a14:foregroundMark x1="50822" y1="72424" x2="50822" y2="93636"/>
                        <a14:foregroundMark x1="52466" y1="55152" x2="61370" y2="86061"/>
                        <a14:foregroundMark x1="56438" y1="36970" x2="57123" y2="7273"/>
                        <a14:foregroundMark x1="65479" y1="75758" x2="65342" y2="93030"/>
                        <a14:foregroundMark x1="60274" y1="63636" x2="66301" y2="74242"/>
                        <a14:backgroundMark x1="64110" y1="82121" x2="62603" y2="9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78" y="4779155"/>
            <a:ext cx="4002124" cy="180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31"/>
          <p:cNvGrpSpPr/>
          <p:nvPr/>
        </p:nvGrpSpPr>
        <p:grpSpPr>
          <a:xfrm>
            <a:off x="865863" y="2147452"/>
            <a:ext cx="4680520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28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До </a:t>
              </a: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01.01.2025 </a:t>
              </a:r>
            </a:p>
          </p:txBody>
        </p:sp>
      </p:grpSp>
      <p:grpSp>
        <p:nvGrpSpPr>
          <p:cNvPr id="31" name="组合 31"/>
          <p:cNvGrpSpPr/>
          <p:nvPr/>
        </p:nvGrpSpPr>
        <p:grpSpPr>
          <a:xfrm>
            <a:off x="6626502" y="2156941"/>
            <a:ext cx="4854770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32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3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С 01.01.2025 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90982" y="1556792"/>
            <a:ext cx="10567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Утрата права на ПСН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2912397"/>
            <a:ext cx="493221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lvl="1" algn="ctr"/>
            <a:r>
              <a:rPr lang="ru-RU" sz="2000" b="1" dirty="0">
                <a:solidFill>
                  <a:srgbClr val="002060"/>
                </a:solidFill>
              </a:rPr>
              <a:t>Если доходы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1" algn="ctr"/>
            <a:r>
              <a:rPr lang="ru-RU" sz="2000" b="1" dirty="0" smtClean="0">
                <a:solidFill>
                  <a:srgbClr val="002060"/>
                </a:solidFill>
              </a:rPr>
              <a:t>с начала календарного </a:t>
            </a:r>
            <a:r>
              <a:rPr lang="ru-RU" sz="2000" b="1" dirty="0">
                <a:solidFill>
                  <a:srgbClr val="002060"/>
                </a:solidFill>
              </a:rPr>
              <a:t>года </a:t>
            </a:r>
            <a:r>
              <a:rPr lang="ru-RU" sz="2000" b="1" dirty="0" smtClean="0">
                <a:solidFill>
                  <a:srgbClr val="002060"/>
                </a:solidFill>
              </a:rPr>
              <a:t>превысили 60 млн. руб.</a:t>
            </a:r>
            <a:endParaRPr lang="ru-RU" sz="2000" b="1" dirty="0">
              <a:solidFill>
                <a:srgbClr val="002060"/>
              </a:solidFill>
            </a:endParaRP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43278" y="2890527"/>
            <a:ext cx="5048302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lvl="1" algn="ctr"/>
            <a:r>
              <a:rPr lang="ru-RU" sz="2000" b="1" dirty="0">
                <a:solidFill>
                  <a:srgbClr val="002060"/>
                </a:solidFill>
              </a:rPr>
              <a:t>Если доходы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</a:rPr>
              <a:t>за предшествующий </a:t>
            </a:r>
            <a:r>
              <a:rPr lang="ru-RU" sz="2000" b="1" dirty="0">
                <a:solidFill>
                  <a:srgbClr val="C00000"/>
                </a:solidFill>
              </a:rPr>
              <a:t>календарного </a:t>
            </a:r>
            <a:r>
              <a:rPr lang="ru-RU" sz="2000" b="1" dirty="0" smtClean="0">
                <a:solidFill>
                  <a:srgbClr val="C00000"/>
                </a:solidFill>
              </a:rPr>
              <a:t>год </a:t>
            </a:r>
          </a:p>
          <a:p>
            <a:pPr lvl="1" algn="ctr"/>
            <a:r>
              <a:rPr lang="ru-RU" sz="2000" b="1" dirty="0" smtClean="0">
                <a:solidFill>
                  <a:srgbClr val="002060"/>
                </a:solidFill>
              </a:rPr>
              <a:t>или с </a:t>
            </a:r>
            <a:r>
              <a:rPr lang="ru-RU" sz="2000" b="1" dirty="0">
                <a:solidFill>
                  <a:srgbClr val="002060"/>
                </a:solidFill>
              </a:rPr>
              <a:t>начала календарного года </a:t>
            </a:r>
            <a:r>
              <a:rPr lang="ru-RU" sz="2000" b="1" dirty="0" smtClean="0">
                <a:solidFill>
                  <a:srgbClr val="002060"/>
                </a:solidFill>
              </a:rPr>
              <a:t>превысили 60 млн. руб.</a:t>
            </a:r>
            <a:endParaRPr lang="ru-RU" sz="2000" b="1" dirty="0">
              <a:solidFill>
                <a:srgbClr val="002060"/>
              </a:solidFill>
            </a:endParaRP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1031" name="Picture 7" descr="C:\Файлы!!!\Для Гонтарь\13.09.24\coKnUyrqS8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2" y="4930042"/>
            <a:ext cx="1697816" cy="169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60"/>
          <p:cNvSpPr>
            <a:spLocks noChangeArrowheads="1"/>
          </p:cNvSpPr>
          <p:nvPr/>
        </p:nvSpPr>
        <p:spPr bwMode="auto">
          <a:xfrm>
            <a:off x="1094898" y="1854716"/>
            <a:ext cx="10654410" cy="4286952"/>
          </a:xfrm>
          <a:custGeom>
            <a:avLst/>
            <a:gdLst>
              <a:gd name="connsiteX0" fmla="*/ 0 w 7260238"/>
              <a:gd name="connsiteY0" fmla="*/ 0 h 3090960"/>
              <a:gd name="connsiteX1" fmla="*/ 7260238 w 7260238"/>
              <a:gd name="connsiteY1" fmla="*/ 0 h 3090960"/>
              <a:gd name="connsiteX2" fmla="*/ 7260238 w 7260238"/>
              <a:gd name="connsiteY2" fmla="*/ 3090960 h 3090960"/>
              <a:gd name="connsiteX3" fmla="*/ 0 w 7260238"/>
              <a:gd name="connsiteY3" fmla="*/ 3090960 h 3090960"/>
              <a:gd name="connsiteX4" fmla="*/ 0 w 7260238"/>
              <a:gd name="connsiteY4" fmla="*/ 0 h 3090960"/>
              <a:gd name="connsiteX0" fmla="*/ 0 w 7260238"/>
              <a:gd name="connsiteY0" fmla="*/ 0 h 3090960"/>
              <a:gd name="connsiteX1" fmla="*/ 7260238 w 7260238"/>
              <a:gd name="connsiteY1" fmla="*/ 0 h 3090960"/>
              <a:gd name="connsiteX2" fmla="*/ 7260238 w 7260238"/>
              <a:gd name="connsiteY2" fmla="*/ 3090960 h 3090960"/>
              <a:gd name="connsiteX3" fmla="*/ 666205 w 7260238"/>
              <a:gd name="connsiteY3" fmla="*/ 3090960 h 3090960"/>
              <a:gd name="connsiteX4" fmla="*/ 0 w 7260238"/>
              <a:gd name="connsiteY4" fmla="*/ 0 h 3090960"/>
              <a:gd name="connsiteX0" fmla="*/ 0 w 7260238"/>
              <a:gd name="connsiteY0" fmla="*/ 0 h 3141760"/>
              <a:gd name="connsiteX1" fmla="*/ 7260238 w 7260238"/>
              <a:gd name="connsiteY1" fmla="*/ 0 h 3141760"/>
              <a:gd name="connsiteX2" fmla="*/ 7031638 w 7260238"/>
              <a:gd name="connsiteY2" fmla="*/ 3141760 h 3141760"/>
              <a:gd name="connsiteX3" fmla="*/ 666205 w 7260238"/>
              <a:gd name="connsiteY3" fmla="*/ 3090960 h 3141760"/>
              <a:gd name="connsiteX4" fmla="*/ 0 w 7260238"/>
              <a:gd name="connsiteY4" fmla="*/ 0 h 3141760"/>
              <a:gd name="connsiteX0" fmla="*/ 0 w 7454971"/>
              <a:gd name="connsiteY0" fmla="*/ 0 h 3141760"/>
              <a:gd name="connsiteX1" fmla="*/ 7454971 w 7454971"/>
              <a:gd name="connsiteY1" fmla="*/ 0 h 3141760"/>
              <a:gd name="connsiteX2" fmla="*/ 7031638 w 7454971"/>
              <a:gd name="connsiteY2" fmla="*/ 3141760 h 3141760"/>
              <a:gd name="connsiteX3" fmla="*/ 666205 w 7454971"/>
              <a:gd name="connsiteY3" fmla="*/ 3090960 h 3141760"/>
              <a:gd name="connsiteX4" fmla="*/ 0 w 7454971"/>
              <a:gd name="connsiteY4" fmla="*/ 0 h 3141760"/>
              <a:gd name="connsiteX0" fmla="*/ 0 w 7454971"/>
              <a:gd name="connsiteY0" fmla="*/ 0 h 3353427"/>
              <a:gd name="connsiteX1" fmla="*/ 7454971 w 7454971"/>
              <a:gd name="connsiteY1" fmla="*/ 211667 h 3353427"/>
              <a:gd name="connsiteX2" fmla="*/ 7031638 w 7454971"/>
              <a:gd name="connsiteY2" fmla="*/ 3353427 h 3353427"/>
              <a:gd name="connsiteX3" fmla="*/ 666205 w 7454971"/>
              <a:gd name="connsiteY3" fmla="*/ 3302627 h 3353427"/>
              <a:gd name="connsiteX4" fmla="*/ 0 w 7454971"/>
              <a:gd name="connsiteY4" fmla="*/ 0 h 335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4971" h="3353427">
                <a:moveTo>
                  <a:pt x="0" y="0"/>
                </a:moveTo>
                <a:lnTo>
                  <a:pt x="7454971" y="211667"/>
                </a:lnTo>
                <a:lnTo>
                  <a:pt x="7031638" y="3353427"/>
                </a:lnTo>
                <a:lnTo>
                  <a:pt x="666205" y="33026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altLang="zh-CN" b="0" dirty="0" smtClean="0">
                <a:solidFill>
                  <a:srgbClr val="FFC000"/>
                </a:solidFill>
                <a:latin typeface="+mn-ea"/>
                <a:ea typeface="+mn-ea"/>
              </a:rPr>
              <a:t>·</a:t>
            </a:r>
            <a:endParaRPr lang="zh-CN" altLang="en-US" b="0" dirty="0">
              <a:solidFill>
                <a:srgbClr val="FFC000"/>
              </a:solidFill>
              <a:latin typeface="+mn-ea"/>
              <a:ea typeface="+mn-ea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338715" y="1866678"/>
            <a:ext cx="7731284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FFFF00"/>
                </a:solidFill>
              </a:rPr>
              <a:t>С 01.01.2025 </a:t>
            </a:r>
            <a:r>
              <a:rPr lang="ru-RU" sz="2000" dirty="0" smtClean="0">
                <a:solidFill>
                  <a:schemeClr val="bg1"/>
                </a:solidFill>
              </a:rPr>
              <a:t>освобождаются </a:t>
            </a:r>
            <a:r>
              <a:rPr lang="ru-RU" sz="2000" dirty="0">
                <a:solidFill>
                  <a:schemeClr val="bg1"/>
                </a:solidFill>
              </a:rPr>
              <a:t>от </a:t>
            </a:r>
            <a:r>
              <a:rPr lang="ru-RU" sz="2000" dirty="0" smtClean="0">
                <a:solidFill>
                  <a:schemeClr val="bg1"/>
                </a:solidFill>
              </a:rPr>
              <a:t>налогообложения системообразующие </a:t>
            </a:r>
            <a:r>
              <a:rPr lang="ru-RU" sz="2000" dirty="0">
                <a:solidFill>
                  <a:schemeClr val="bg1"/>
                </a:solidFill>
              </a:rPr>
              <a:t>территориальные сетевые организации, территориальные сетевые организации - в отношении линий электропередачи, трансформаторных и иных подстанций, распределительных пунктов классом напряжения до 35 киловольт включительно, а также кабельных линий электропередачи и оборудования, предназначенного для обеспечения электрических связей и осуществления передачи электрической энергии, вне зависимости от класса их напряжения;</a:t>
            </a:r>
          </a:p>
          <a:p>
            <a:pPr>
              <a:lnSpc>
                <a:spcPct val="110000"/>
              </a:lnSpc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0107" y="196364"/>
            <a:ext cx="9805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Основные изменения по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налогу на имущество организаций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в 2025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96523" y="919617"/>
            <a:ext cx="6287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29.10.2024 № 362-ФЗ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组合 84"/>
          <p:cNvGrpSpPr/>
          <p:nvPr/>
        </p:nvGrpSpPr>
        <p:grpSpPr>
          <a:xfrm>
            <a:off x="1468967" y="985198"/>
            <a:ext cx="1741060" cy="1692828"/>
            <a:chOff x="4345444" y="2542859"/>
            <a:chExt cx="1810550" cy="1811205"/>
          </a:xfrm>
          <a:solidFill>
            <a:schemeClr val="accent4">
              <a:lumMod val="50000"/>
            </a:schemeClr>
          </a:solidFill>
        </p:grpSpPr>
        <p:grpSp>
          <p:nvGrpSpPr>
            <p:cNvPr id="22" name="组合 85"/>
            <p:cNvGrpSpPr/>
            <p:nvPr/>
          </p:nvGrpSpPr>
          <p:grpSpPr>
            <a:xfrm>
              <a:off x="4345444" y="2542859"/>
              <a:ext cx="1810550" cy="1811205"/>
              <a:chOff x="1463339" y="1072758"/>
              <a:chExt cx="1546058" cy="1546058"/>
            </a:xfrm>
            <a:grpFill/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24" name="同心圆 87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椭圆 88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椭圆 86"/>
            <p:cNvSpPr/>
            <p:nvPr/>
          </p:nvSpPr>
          <p:spPr>
            <a:xfrm>
              <a:off x="4565570" y="2763062"/>
              <a:ext cx="1370298" cy="1370793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92"/>
          <p:cNvGrpSpPr/>
          <p:nvPr/>
        </p:nvGrpSpPr>
        <p:grpSpPr>
          <a:xfrm>
            <a:off x="1694571" y="2472210"/>
            <a:ext cx="465806" cy="46603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30" name="椭圆 9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4" name="组合 95"/>
          <p:cNvGrpSpPr/>
          <p:nvPr/>
        </p:nvGrpSpPr>
        <p:grpSpPr>
          <a:xfrm>
            <a:off x="1172338" y="1722598"/>
            <a:ext cx="208335" cy="208438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9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39" name="椭圆 9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1" name="组合 98"/>
          <p:cNvGrpSpPr/>
          <p:nvPr/>
        </p:nvGrpSpPr>
        <p:grpSpPr>
          <a:xfrm>
            <a:off x="3338715" y="1727147"/>
            <a:ext cx="277848" cy="277984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45" name="椭圆 10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46" name="椭圆 106"/>
          <p:cNvSpPr/>
          <p:nvPr/>
        </p:nvSpPr>
        <p:spPr>
          <a:xfrm>
            <a:off x="10389812" y="5925725"/>
            <a:ext cx="667703" cy="6680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7" name="椭圆 107"/>
          <p:cNvSpPr/>
          <p:nvPr/>
        </p:nvSpPr>
        <p:spPr>
          <a:xfrm>
            <a:off x="11562003" y="4701334"/>
            <a:ext cx="366274" cy="36645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108"/>
          <p:cNvGrpSpPr/>
          <p:nvPr/>
        </p:nvGrpSpPr>
        <p:grpSpPr>
          <a:xfrm>
            <a:off x="9575841" y="6351663"/>
            <a:ext cx="292960" cy="29310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9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111"/>
          <p:cNvGrpSpPr/>
          <p:nvPr/>
        </p:nvGrpSpPr>
        <p:grpSpPr>
          <a:xfrm>
            <a:off x="8028906" y="6006050"/>
            <a:ext cx="383792" cy="38398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2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114"/>
          <p:cNvGrpSpPr/>
          <p:nvPr/>
        </p:nvGrpSpPr>
        <p:grpSpPr>
          <a:xfrm>
            <a:off x="11444058" y="5653412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椭圆 117"/>
          <p:cNvSpPr/>
          <p:nvPr/>
        </p:nvSpPr>
        <p:spPr>
          <a:xfrm>
            <a:off x="8837048" y="6278313"/>
            <a:ext cx="366274" cy="36645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8" name="椭圆 118"/>
          <p:cNvSpPr/>
          <p:nvPr/>
        </p:nvSpPr>
        <p:spPr>
          <a:xfrm>
            <a:off x="11444059" y="6511685"/>
            <a:ext cx="183137" cy="18322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114"/>
          <p:cNvGrpSpPr/>
          <p:nvPr/>
        </p:nvGrpSpPr>
        <p:grpSpPr>
          <a:xfrm>
            <a:off x="2451344" y="3131940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108"/>
          <p:cNvGrpSpPr/>
          <p:nvPr/>
        </p:nvGrpSpPr>
        <p:grpSpPr>
          <a:xfrm>
            <a:off x="2295950" y="4121907"/>
            <a:ext cx="292960" cy="293104"/>
            <a:chOff x="304800" y="673100"/>
            <a:chExt cx="4000500" cy="4000500"/>
          </a:xfrm>
          <a:solidFill>
            <a:srgbClr val="00B0F0"/>
          </a:solidFill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3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89"/>
          <p:cNvGrpSpPr/>
          <p:nvPr/>
        </p:nvGrpSpPr>
        <p:grpSpPr>
          <a:xfrm>
            <a:off x="1550717" y="1472874"/>
            <a:ext cx="1635784" cy="717475"/>
            <a:chOff x="6107816" y="1347613"/>
            <a:chExt cx="1227157" cy="537982"/>
          </a:xfrm>
        </p:grpSpPr>
        <p:sp>
          <p:nvSpPr>
            <p:cNvPr id="66" name="TextBox 65"/>
            <p:cNvSpPr txBox="1"/>
            <p:nvPr/>
          </p:nvSpPr>
          <p:spPr>
            <a:xfrm>
              <a:off x="6107816" y="1354803"/>
              <a:ext cx="1188207" cy="53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НИО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369066" y="1347613"/>
              <a:ext cx="965907" cy="53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椭圆 106"/>
          <p:cNvSpPr/>
          <p:nvPr/>
        </p:nvSpPr>
        <p:spPr>
          <a:xfrm>
            <a:off x="2630398" y="6051586"/>
            <a:ext cx="667703" cy="6680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70" name="椭圆 107"/>
          <p:cNvSpPr/>
          <p:nvPr/>
        </p:nvSpPr>
        <p:spPr>
          <a:xfrm>
            <a:off x="992340" y="5759425"/>
            <a:ext cx="366274" cy="36645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108"/>
          <p:cNvGrpSpPr/>
          <p:nvPr/>
        </p:nvGrpSpPr>
        <p:grpSpPr>
          <a:xfrm>
            <a:off x="1781242" y="6487281"/>
            <a:ext cx="292960" cy="29310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2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111"/>
          <p:cNvGrpSpPr/>
          <p:nvPr/>
        </p:nvGrpSpPr>
        <p:grpSpPr>
          <a:xfrm>
            <a:off x="234307" y="6141668"/>
            <a:ext cx="383792" cy="38398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5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114"/>
          <p:cNvGrpSpPr/>
          <p:nvPr/>
        </p:nvGrpSpPr>
        <p:grpSpPr>
          <a:xfrm>
            <a:off x="4150990" y="6167487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椭圆 117"/>
          <p:cNvSpPr/>
          <p:nvPr/>
        </p:nvSpPr>
        <p:spPr>
          <a:xfrm>
            <a:off x="1042449" y="6413931"/>
            <a:ext cx="366274" cy="36645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1" name="椭圆 118"/>
          <p:cNvSpPr/>
          <p:nvPr/>
        </p:nvSpPr>
        <p:spPr>
          <a:xfrm>
            <a:off x="3684645" y="6637546"/>
            <a:ext cx="183137" cy="18322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2" name="原创设计师QQ598969553     _7"/>
          <p:cNvSpPr/>
          <p:nvPr/>
        </p:nvSpPr>
        <p:spPr>
          <a:xfrm>
            <a:off x="583278" y="4577115"/>
            <a:ext cx="274741" cy="274777"/>
          </a:xfrm>
          <a:prstGeom prst="ellipse">
            <a:avLst/>
          </a:prstGeom>
          <a:solidFill>
            <a:srgbClr val="2AA738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83" name="原创设计师QQ598969553     _8"/>
          <p:cNvGrpSpPr/>
          <p:nvPr/>
        </p:nvGrpSpPr>
        <p:grpSpPr>
          <a:xfrm>
            <a:off x="305612" y="5366136"/>
            <a:ext cx="219748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4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椭圆 5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86" name="原创设计师QQ598969553     _10"/>
          <p:cNvGrpSpPr/>
          <p:nvPr/>
        </p:nvGrpSpPr>
        <p:grpSpPr>
          <a:xfrm>
            <a:off x="274939" y="4344821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7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0" y="5265384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原创设计师QQ598969553     _6"/>
          <p:cNvSpPr/>
          <p:nvPr/>
        </p:nvSpPr>
        <p:spPr>
          <a:xfrm>
            <a:off x="274939" y="3305997"/>
            <a:ext cx="500843" cy="500908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93" name="原创设计师QQ598969553     _10"/>
          <p:cNvGrpSpPr/>
          <p:nvPr/>
        </p:nvGrpSpPr>
        <p:grpSpPr>
          <a:xfrm>
            <a:off x="143486" y="3570468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94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5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96" name="原创设计师QQ598969553     _11"/>
          <p:cNvSpPr/>
          <p:nvPr/>
        </p:nvSpPr>
        <p:spPr>
          <a:xfrm>
            <a:off x="210277" y="2259420"/>
            <a:ext cx="274741" cy="274777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" y="2582946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" name="原创设计师QQ598969553     _10"/>
          <p:cNvGrpSpPr/>
          <p:nvPr/>
        </p:nvGrpSpPr>
        <p:grpSpPr>
          <a:xfrm>
            <a:off x="338736" y="2218572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99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0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101" name="原创设计师QQ598969553     _8"/>
          <p:cNvGrpSpPr/>
          <p:nvPr/>
        </p:nvGrpSpPr>
        <p:grpSpPr>
          <a:xfrm>
            <a:off x="11725999" y="4080424"/>
            <a:ext cx="219748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02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3" name="椭圆 5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815" y="3975816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" name="原创设计师QQ598969553     _6"/>
          <p:cNvSpPr/>
          <p:nvPr/>
        </p:nvSpPr>
        <p:spPr>
          <a:xfrm>
            <a:off x="5807174" y="6225262"/>
            <a:ext cx="500843" cy="500908"/>
          </a:xfrm>
          <a:prstGeom prst="ellipse">
            <a:avLst/>
          </a:prstGeom>
          <a:solidFill>
            <a:srgbClr val="0068B7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9" name="原创设计师QQ598969553     _7"/>
          <p:cNvSpPr/>
          <p:nvPr/>
        </p:nvSpPr>
        <p:spPr>
          <a:xfrm>
            <a:off x="7386907" y="6338328"/>
            <a:ext cx="274741" cy="274777"/>
          </a:xfrm>
          <a:prstGeom prst="ellipse">
            <a:avLst/>
          </a:prstGeom>
          <a:solidFill>
            <a:srgbClr val="2AA738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0" name="原创设计师QQ598969553     _11"/>
          <p:cNvSpPr/>
          <p:nvPr/>
        </p:nvSpPr>
        <p:spPr>
          <a:xfrm>
            <a:off x="4919062" y="6114876"/>
            <a:ext cx="274741" cy="274777"/>
          </a:xfrm>
          <a:prstGeom prst="ellipse">
            <a:avLst/>
          </a:prstGeom>
          <a:solidFill>
            <a:srgbClr val="0068B7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11" name="原创设计师QQ598969553     _8"/>
          <p:cNvGrpSpPr/>
          <p:nvPr/>
        </p:nvGrpSpPr>
        <p:grpSpPr>
          <a:xfrm>
            <a:off x="6812910" y="6471401"/>
            <a:ext cx="219748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2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13" name="椭圆 5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02" y="6659495"/>
            <a:ext cx="13333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5" y="6328245"/>
            <a:ext cx="13333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9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1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46" grpId="0" animBg="1"/>
          <p:bldP spid="47" grpId="0" animBg="1"/>
          <p:bldP spid="57" grpId="0" animBg="1"/>
          <p:bldP spid="58" grpId="0" animBg="1"/>
          <p:bldP spid="69" grpId="0" animBg="1"/>
          <p:bldP spid="70" grpId="0" animBg="1"/>
          <p:bldP spid="80" grpId="0" animBg="1"/>
          <p:bldP spid="81" grpId="0" animBg="1"/>
          <p:bldP spid="82" grpId="0" animBg="1"/>
          <p:bldP spid="92" grpId="0" animBg="1"/>
          <p:bldP spid="96" grpId="0" animBg="1"/>
          <p:bldP spid="105" grpId="0" animBg="1"/>
          <p:bldP spid="109" grpId="0" animBg="1"/>
          <p:bldP spid="1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1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46" grpId="0" animBg="1"/>
          <p:bldP spid="47" grpId="0" animBg="1"/>
          <p:bldP spid="57" grpId="0" animBg="1"/>
          <p:bldP spid="58" grpId="0" animBg="1"/>
          <p:bldP spid="69" grpId="0" animBg="1"/>
          <p:bldP spid="70" grpId="0" animBg="1"/>
          <p:bldP spid="80" grpId="0" animBg="1"/>
          <p:bldP spid="81" grpId="0" animBg="1"/>
          <p:bldP spid="82" grpId="0" animBg="1"/>
          <p:bldP spid="92" grpId="0" animBg="1"/>
          <p:bldP spid="96" grpId="0" animBg="1"/>
          <p:bldP spid="105" grpId="0" animBg="1"/>
          <p:bldP spid="109" grpId="0" animBg="1"/>
          <p:bldP spid="11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Файлы!!!\Для Гонтарь\13.09.24\152f07cd66e1ce8781cd04d01780780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06" y="4903989"/>
            <a:ext cx="3733900" cy="195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0107" y="196364"/>
            <a:ext cx="9805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Основные изменения по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налогу на имущество организаций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в 2025 году</a:t>
            </a:r>
          </a:p>
        </p:txBody>
      </p:sp>
      <p:sp>
        <p:nvSpPr>
          <p:cNvPr id="20" name="矩形 160"/>
          <p:cNvSpPr>
            <a:spLocks noChangeArrowheads="1"/>
          </p:cNvSpPr>
          <p:nvPr/>
        </p:nvSpPr>
        <p:spPr bwMode="auto">
          <a:xfrm>
            <a:off x="1094898" y="1854717"/>
            <a:ext cx="10654410" cy="3099074"/>
          </a:xfrm>
          <a:custGeom>
            <a:avLst/>
            <a:gdLst>
              <a:gd name="connsiteX0" fmla="*/ 0 w 7260238"/>
              <a:gd name="connsiteY0" fmla="*/ 0 h 3090960"/>
              <a:gd name="connsiteX1" fmla="*/ 7260238 w 7260238"/>
              <a:gd name="connsiteY1" fmla="*/ 0 h 3090960"/>
              <a:gd name="connsiteX2" fmla="*/ 7260238 w 7260238"/>
              <a:gd name="connsiteY2" fmla="*/ 3090960 h 3090960"/>
              <a:gd name="connsiteX3" fmla="*/ 0 w 7260238"/>
              <a:gd name="connsiteY3" fmla="*/ 3090960 h 3090960"/>
              <a:gd name="connsiteX4" fmla="*/ 0 w 7260238"/>
              <a:gd name="connsiteY4" fmla="*/ 0 h 3090960"/>
              <a:gd name="connsiteX0" fmla="*/ 0 w 7260238"/>
              <a:gd name="connsiteY0" fmla="*/ 0 h 3090960"/>
              <a:gd name="connsiteX1" fmla="*/ 7260238 w 7260238"/>
              <a:gd name="connsiteY1" fmla="*/ 0 h 3090960"/>
              <a:gd name="connsiteX2" fmla="*/ 7260238 w 7260238"/>
              <a:gd name="connsiteY2" fmla="*/ 3090960 h 3090960"/>
              <a:gd name="connsiteX3" fmla="*/ 666205 w 7260238"/>
              <a:gd name="connsiteY3" fmla="*/ 3090960 h 3090960"/>
              <a:gd name="connsiteX4" fmla="*/ 0 w 7260238"/>
              <a:gd name="connsiteY4" fmla="*/ 0 h 3090960"/>
              <a:gd name="connsiteX0" fmla="*/ 0 w 7260238"/>
              <a:gd name="connsiteY0" fmla="*/ 0 h 3141760"/>
              <a:gd name="connsiteX1" fmla="*/ 7260238 w 7260238"/>
              <a:gd name="connsiteY1" fmla="*/ 0 h 3141760"/>
              <a:gd name="connsiteX2" fmla="*/ 7031638 w 7260238"/>
              <a:gd name="connsiteY2" fmla="*/ 3141760 h 3141760"/>
              <a:gd name="connsiteX3" fmla="*/ 666205 w 7260238"/>
              <a:gd name="connsiteY3" fmla="*/ 3090960 h 3141760"/>
              <a:gd name="connsiteX4" fmla="*/ 0 w 7260238"/>
              <a:gd name="connsiteY4" fmla="*/ 0 h 3141760"/>
              <a:gd name="connsiteX0" fmla="*/ 0 w 7454971"/>
              <a:gd name="connsiteY0" fmla="*/ 0 h 3141760"/>
              <a:gd name="connsiteX1" fmla="*/ 7454971 w 7454971"/>
              <a:gd name="connsiteY1" fmla="*/ 0 h 3141760"/>
              <a:gd name="connsiteX2" fmla="*/ 7031638 w 7454971"/>
              <a:gd name="connsiteY2" fmla="*/ 3141760 h 3141760"/>
              <a:gd name="connsiteX3" fmla="*/ 666205 w 7454971"/>
              <a:gd name="connsiteY3" fmla="*/ 3090960 h 3141760"/>
              <a:gd name="connsiteX4" fmla="*/ 0 w 7454971"/>
              <a:gd name="connsiteY4" fmla="*/ 0 h 3141760"/>
              <a:gd name="connsiteX0" fmla="*/ 0 w 7454971"/>
              <a:gd name="connsiteY0" fmla="*/ 0 h 3353427"/>
              <a:gd name="connsiteX1" fmla="*/ 7454971 w 7454971"/>
              <a:gd name="connsiteY1" fmla="*/ 211667 h 3353427"/>
              <a:gd name="connsiteX2" fmla="*/ 7031638 w 7454971"/>
              <a:gd name="connsiteY2" fmla="*/ 3353427 h 3353427"/>
              <a:gd name="connsiteX3" fmla="*/ 666205 w 7454971"/>
              <a:gd name="connsiteY3" fmla="*/ 3302627 h 3353427"/>
              <a:gd name="connsiteX4" fmla="*/ 0 w 7454971"/>
              <a:gd name="connsiteY4" fmla="*/ 0 h 335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4971" h="3353427">
                <a:moveTo>
                  <a:pt x="0" y="0"/>
                </a:moveTo>
                <a:lnTo>
                  <a:pt x="7454971" y="211667"/>
                </a:lnTo>
                <a:lnTo>
                  <a:pt x="7031638" y="3353427"/>
                </a:lnTo>
                <a:lnTo>
                  <a:pt x="666205" y="33026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altLang="zh-CN" b="0" dirty="0" smtClean="0">
                <a:solidFill>
                  <a:srgbClr val="FFC000"/>
                </a:solidFill>
                <a:latin typeface="+mn-ea"/>
                <a:ea typeface="+mn-ea"/>
              </a:rPr>
              <a:t>·</a:t>
            </a:r>
            <a:endParaRPr lang="zh-CN" altLang="en-US" b="0" dirty="0">
              <a:solidFill>
                <a:srgbClr val="FFC000"/>
              </a:solidFill>
              <a:latin typeface="+mn-ea"/>
              <a:ea typeface="+mn-ea"/>
            </a:endParaRPr>
          </a:p>
        </p:txBody>
      </p:sp>
      <p:grpSp>
        <p:nvGrpSpPr>
          <p:cNvPr id="21" name="组合 84"/>
          <p:cNvGrpSpPr/>
          <p:nvPr/>
        </p:nvGrpSpPr>
        <p:grpSpPr>
          <a:xfrm>
            <a:off x="1468967" y="985198"/>
            <a:ext cx="1741060" cy="1692828"/>
            <a:chOff x="4345444" y="2542859"/>
            <a:chExt cx="1810550" cy="1811205"/>
          </a:xfrm>
          <a:solidFill>
            <a:schemeClr val="accent6">
              <a:lumMod val="75000"/>
            </a:schemeClr>
          </a:solidFill>
        </p:grpSpPr>
        <p:grpSp>
          <p:nvGrpSpPr>
            <p:cNvPr id="22" name="组合 85"/>
            <p:cNvGrpSpPr/>
            <p:nvPr/>
          </p:nvGrpSpPr>
          <p:grpSpPr>
            <a:xfrm>
              <a:off x="4345444" y="2542859"/>
              <a:ext cx="1810550" cy="1811205"/>
              <a:chOff x="1463339" y="1072758"/>
              <a:chExt cx="1546058" cy="1546058"/>
            </a:xfrm>
            <a:grpFill/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24" name="同心圆 87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椭圆 88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椭圆 86"/>
            <p:cNvSpPr/>
            <p:nvPr/>
          </p:nvSpPr>
          <p:spPr>
            <a:xfrm>
              <a:off x="4565570" y="2763062"/>
              <a:ext cx="1370298" cy="1370793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92"/>
          <p:cNvGrpSpPr/>
          <p:nvPr/>
        </p:nvGrpSpPr>
        <p:grpSpPr>
          <a:xfrm>
            <a:off x="1694571" y="2472210"/>
            <a:ext cx="465806" cy="46603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30" name="椭圆 9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4" name="组合 95"/>
          <p:cNvGrpSpPr/>
          <p:nvPr/>
        </p:nvGrpSpPr>
        <p:grpSpPr>
          <a:xfrm>
            <a:off x="1172338" y="1722598"/>
            <a:ext cx="208335" cy="208438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9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39" name="椭圆 9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1" name="组合 98"/>
          <p:cNvGrpSpPr/>
          <p:nvPr/>
        </p:nvGrpSpPr>
        <p:grpSpPr>
          <a:xfrm>
            <a:off x="3338715" y="1727147"/>
            <a:ext cx="277848" cy="277984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45" name="椭圆 10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46" name="椭圆 106"/>
          <p:cNvSpPr/>
          <p:nvPr/>
        </p:nvSpPr>
        <p:spPr>
          <a:xfrm>
            <a:off x="10389812" y="5925725"/>
            <a:ext cx="667703" cy="6680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7" name="椭圆 107"/>
          <p:cNvSpPr/>
          <p:nvPr/>
        </p:nvSpPr>
        <p:spPr>
          <a:xfrm>
            <a:off x="11562003" y="4701334"/>
            <a:ext cx="366274" cy="36645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108"/>
          <p:cNvGrpSpPr/>
          <p:nvPr/>
        </p:nvGrpSpPr>
        <p:grpSpPr>
          <a:xfrm>
            <a:off x="9575841" y="6351663"/>
            <a:ext cx="292960" cy="29310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9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111"/>
          <p:cNvGrpSpPr/>
          <p:nvPr/>
        </p:nvGrpSpPr>
        <p:grpSpPr>
          <a:xfrm>
            <a:off x="8028906" y="6006050"/>
            <a:ext cx="383792" cy="38398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2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114"/>
          <p:cNvGrpSpPr/>
          <p:nvPr/>
        </p:nvGrpSpPr>
        <p:grpSpPr>
          <a:xfrm>
            <a:off x="11444058" y="5653412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椭圆 117"/>
          <p:cNvSpPr/>
          <p:nvPr/>
        </p:nvSpPr>
        <p:spPr>
          <a:xfrm>
            <a:off x="8837048" y="6278313"/>
            <a:ext cx="366274" cy="36645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8" name="椭圆 118"/>
          <p:cNvSpPr/>
          <p:nvPr/>
        </p:nvSpPr>
        <p:spPr>
          <a:xfrm>
            <a:off x="11444059" y="6511685"/>
            <a:ext cx="183137" cy="18322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114"/>
          <p:cNvGrpSpPr/>
          <p:nvPr/>
        </p:nvGrpSpPr>
        <p:grpSpPr>
          <a:xfrm>
            <a:off x="2451344" y="3131940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108"/>
          <p:cNvGrpSpPr/>
          <p:nvPr/>
        </p:nvGrpSpPr>
        <p:grpSpPr>
          <a:xfrm>
            <a:off x="2295950" y="4121907"/>
            <a:ext cx="292960" cy="293104"/>
            <a:chOff x="304800" y="673100"/>
            <a:chExt cx="4000500" cy="4000500"/>
          </a:xfrm>
          <a:solidFill>
            <a:srgbClr val="00B0F0"/>
          </a:solidFill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3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89"/>
          <p:cNvGrpSpPr/>
          <p:nvPr/>
        </p:nvGrpSpPr>
        <p:grpSpPr>
          <a:xfrm>
            <a:off x="1550717" y="1472874"/>
            <a:ext cx="1635784" cy="717475"/>
            <a:chOff x="6107816" y="1347613"/>
            <a:chExt cx="1227157" cy="537982"/>
          </a:xfrm>
        </p:grpSpPr>
        <p:sp>
          <p:nvSpPr>
            <p:cNvPr id="66" name="TextBox 65"/>
            <p:cNvSpPr txBox="1"/>
            <p:nvPr/>
          </p:nvSpPr>
          <p:spPr>
            <a:xfrm>
              <a:off x="6107816" y="1354803"/>
              <a:ext cx="1188207" cy="53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НИО</a:t>
              </a:r>
              <a:endPara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369066" y="1347613"/>
              <a:ext cx="965907" cy="53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椭圆 106"/>
          <p:cNvSpPr/>
          <p:nvPr/>
        </p:nvSpPr>
        <p:spPr>
          <a:xfrm>
            <a:off x="2630398" y="6051586"/>
            <a:ext cx="667703" cy="6680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70" name="椭圆 107"/>
          <p:cNvSpPr/>
          <p:nvPr/>
        </p:nvSpPr>
        <p:spPr>
          <a:xfrm>
            <a:off x="992340" y="5759425"/>
            <a:ext cx="366274" cy="36645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108"/>
          <p:cNvGrpSpPr/>
          <p:nvPr/>
        </p:nvGrpSpPr>
        <p:grpSpPr>
          <a:xfrm>
            <a:off x="1781242" y="6487281"/>
            <a:ext cx="292960" cy="29310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2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111"/>
          <p:cNvGrpSpPr/>
          <p:nvPr/>
        </p:nvGrpSpPr>
        <p:grpSpPr>
          <a:xfrm>
            <a:off x="234307" y="6141668"/>
            <a:ext cx="383792" cy="38398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5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114"/>
          <p:cNvGrpSpPr/>
          <p:nvPr/>
        </p:nvGrpSpPr>
        <p:grpSpPr>
          <a:xfrm>
            <a:off x="3684644" y="5932895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椭圆 117"/>
          <p:cNvSpPr/>
          <p:nvPr/>
        </p:nvSpPr>
        <p:spPr>
          <a:xfrm>
            <a:off x="1042449" y="6413931"/>
            <a:ext cx="366274" cy="36645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1" name="椭圆 118"/>
          <p:cNvSpPr/>
          <p:nvPr/>
        </p:nvSpPr>
        <p:spPr>
          <a:xfrm>
            <a:off x="3684645" y="6637546"/>
            <a:ext cx="183137" cy="18322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2" name="原创设计师QQ598969553     _7"/>
          <p:cNvSpPr/>
          <p:nvPr/>
        </p:nvSpPr>
        <p:spPr>
          <a:xfrm>
            <a:off x="583278" y="4577115"/>
            <a:ext cx="274741" cy="274777"/>
          </a:xfrm>
          <a:prstGeom prst="ellipse">
            <a:avLst/>
          </a:prstGeom>
          <a:solidFill>
            <a:srgbClr val="2AA738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83" name="原创设计师QQ598969553     _8"/>
          <p:cNvGrpSpPr/>
          <p:nvPr/>
        </p:nvGrpSpPr>
        <p:grpSpPr>
          <a:xfrm>
            <a:off x="305612" y="5366136"/>
            <a:ext cx="219748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4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椭圆 5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86" name="原创设计师QQ598969553     _10"/>
          <p:cNvGrpSpPr/>
          <p:nvPr/>
        </p:nvGrpSpPr>
        <p:grpSpPr>
          <a:xfrm>
            <a:off x="274939" y="4344821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7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0" y="5265384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3338715" y="1999064"/>
            <a:ext cx="773128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300" dirty="0">
                <a:solidFill>
                  <a:schemeClr val="tx1"/>
                </a:solidFill>
              </a:rPr>
              <a:t>С 01.01.2025 </a:t>
            </a:r>
            <a:r>
              <a:rPr lang="ru-RU" sz="2300" dirty="0">
                <a:solidFill>
                  <a:schemeClr val="bg1"/>
                </a:solidFill>
              </a:rPr>
              <a:t>освобождаются от налогообложения </a:t>
            </a:r>
            <a:r>
              <a:rPr lang="ru-RU" sz="2300" dirty="0" smtClean="0">
                <a:solidFill>
                  <a:schemeClr val="bg1"/>
                </a:solidFill>
              </a:rPr>
              <a:t>организации</a:t>
            </a:r>
            <a:r>
              <a:rPr lang="ru-RU" sz="2300" dirty="0">
                <a:solidFill>
                  <a:schemeClr val="bg1"/>
                </a:solidFill>
              </a:rPr>
              <a:t>, основным видом деятельности которых является производство электроэнергии, получаемой из возобновляемых источников энергии, - в отношении имущества, входящего в состав солнечных электростанций</a:t>
            </a:r>
            <a:endParaRPr lang="ru-RU" sz="2300" dirty="0">
              <a:solidFill>
                <a:schemeClr val="tx1"/>
              </a:solidFill>
            </a:endParaRPr>
          </a:p>
        </p:txBody>
      </p:sp>
      <p:sp>
        <p:nvSpPr>
          <p:cNvPr id="92" name="原创设计师QQ598969553     _6"/>
          <p:cNvSpPr/>
          <p:nvPr/>
        </p:nvSpPr>
        <p:spPr>
          <a:xfrm>
            <a:off x="274939" y="3305997"/>
            <a:ext cx="500843" cy="500908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93" name="原创设计师QQ598969553     _10"/>
          <p:cNvGrpSpPr/>
          <p:nvPr/>
        </p:nvGrpSpPr>
        <p:grpSpPr>
          <a:xfrm>
            <a:off x="143486" y="3570468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94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5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96" name="原创设计师QQ598969553     _11"/>
          <p:cNvSpPr/>
          <p:nvPr/>
        </p:nvSpPr>
        <p:spPr>
          <a:xfrm>
            <a:off x="210277" y="2259420"/>
            <a:ext cx="274741" cy="274777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" y="2582946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" name="原创设计师QQ598969553     _10"/>
          <p:cNvGrpSpPr/>
          <p:nvPr/>
        </p:nvGrpSpPr>
        <p:grpSpPr>
          <a:xfrm>
            <a:off x="338736" y="2218572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99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0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101" name="原创设计师QQ598969553     _8"/>
          <p:cNvGrpSpPr/>
          <p:nvPr/>
        </p:nvGrpSpPr>
        <p:grpSpPr>
          <a:xfrm>
            <a:off x="11725999" y="4080424"/>
            <a:ext cx="219748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02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3" name="椭圆 5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815" y="3975816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" name="Прямоугольник 104"/>
          <p:cNvSpPr/>
          <p:nvPr/>
        </p:nvSpPr>
        <p:spPr>
          <a:xfrm>
            <a:off x="3696523" y="919617"/>
            <a:ext cx="6287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29.10.2024 № 362-ФЗ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8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46" grpId="0" animBg="1"/>
          <p:bldP spid="47" grpId="0" animBg="1"/>
          <p:bldP spid="57" grpId="0" animBg="1"/>
          <p:bldP spid="58" grpId="0" animBg="1"/>
          <p:bldP spid="69" grpId="0" animBg="1"/>
          <p:bldP spid="70" grpId="0" animBg="1"/>
          <p:bldP spid="80" grpId="0" animBg="1"/>
          <p:bldP spid="81" grpId="0" animBg="1"/>
          <p:bldP spid="82" grpId="0" animBg="1"/>
          <p:bldP spid="92" grpId="0" animBg="1"/>
          <p:bldP spid="9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46" grpId="0" animBg="1"/>
          <p:bldP spid="47" grpId="0" animBg="1"/>
          <p:bldP spid="57" grpId="0" animBg="1"/>
          <p:bldP spid="58" grpId="0" animBg="1"/>
          <p:bldP spid="69" grpId="0" animBg="1"/>
          <p:bldP spid="70" grpId="0" animBg="1"/>
          <p:bldP spid="80" grpId="0" animBg="1"/>
          <p:bldP spid="81" grpId="0" animBg="1"/>
          <p:bldP spid="82" grpId="0" animBg="1"/>
          <p:bldP spid="92" grpId="0" animBg="1"/>
          <p:bldP spid="9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C:\Файлы!!!\Для Гонтарь\13.09.24\reestr-300x1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" y="1977031"/>
            <a:ext cx="3121156" cy="14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0107" y="196364"/>
            <a:ext cx="9805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Основные изменения по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налогу на имущество организаций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в 2025 году</a:t>
            </a:r>
          </a:p>
        </p:txBody>
      </p:sp>
      <p:grpSp>
        <p:nvGrpSpPr>
          <p:cNvPr id="26" name="组合 92"/>
          <p:cNvGrpSpPr/>
          <p:nvPr/>
        </p:nvGrpSpPr>
        <p:grpSpPr>
          <a:xfrm>
            <a:off x="1266338" y="3917012"/>
            <a:ext cx="465806" cy="46603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30" name="椭圆 9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4" name="组合 95"/>
          <p:cNvGrpSpPr/>
          <p:nvPr/>
        </p:nvGrpSpPr>
        <p:grpSpPr>
          <a:xfrm>
            <a:off x="346523" y="3706591"/>
            <a:ext cx="208335" cy="208438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9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39" name="椭圆 9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46" name="椭圆 106"/>
          <p:cNvSpPr/>
          <p:nvPr/>
        </p:nvSpPr>
        <p:spPr>
          <a:xfrm>
            <a:off x="10389812" y="5925725"/>
            <a:ext cx="667703" cy="6680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7" name="椭圆 107"/>
          <p:cNvSpPr/>
          <p:nvPr/>
        </p:nvSpPr>
        <p:spPr>
          <a:xfrm>
            <a:off x="11562003" y="4701334"/>
            <a:ext cx="366274" cy="36645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108"/>
          <p:cNvGrpSpPr/>
          <p:nvPr/>
        </p:nvGrpSpPr>
        <p:grpSpPr>
          <a:xfrm>
            <a:off x="9575841" y="6351663"/>
            <a:ext cx="292960" cy="29310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9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111"/>
          <p:cNvGrpSpPr/>
          <p:nvPr/>
        </p:nvGrpSpPr>
        <p:grpSpPr>
          <a:xfrm>
            <a:off x="8028906" y="6006050"/>
            <a:ext cx="383792" cy="38398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2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114"/>
          <p:cNvGrpSpPr/>
          <p:nvPr/>
        </p:nvGrpSpPr>
        <p:grpSpPr>
          <a:xfrm>
            <a:off x="11444058" y="5653412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椭圆 117"/>
          <p:cNvSpPr/>
          <p:nvPr/>
        </p:nvSpPr>
        <p:spPr>
          <a:xfrm>
            <a:off x="8837048" y="6278313"/>
            <a:ext cx="366274" cy="36645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8" name="椭圆 118"/>
          <p:cNvSpPr/>
          <p:nvPr/>
        </p:nvSpPr>
        <p:spPr>
          <a:xfrm>
            <a:off x="11444059" y="6511685"/>
            <a:ext cx="183137" cy="18322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114"/>
          <p:cNvGrpSpPr/>
          <p:nvPr/>
        </p:nvGrpSpPr>
        <p:grpSpPr>
          <a:xfrm>
            <a:off x="2195823" y="4344821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108"/>
          <p:cNvGrpSpPr/>
          <p:nvPr/>
        </p:nvGrpSpPr>
        <p:grpSpPr>
          <a:xfrm>
            <a:off x="11297578" y="4284011"/>
            <a:ext cx="292960" cy="293104"/>
            <a:chOff x="304800" y="673100"/>
            <a:chExt cx="4000500" cy="4000500"/>
          </a:xfrm>
          <a:solidFill>
            <a:srgbClr val="00B0F0"/>
          </a:solidFill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3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898958" y="1472874"/>
            <a:ext cx="128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椭圆 106"/>
          <p:cNvSpPr/>
          <p:nvPr/>
        </p:nvSpPr>
        <p:spPr>
          <a:xfrm>
            <a:off x="2630398" y="6051586"/>
            <a:ext cx="667703" cy="6680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70" name="椭圆 107"/>
          <p:cNvSpPr/>
          <p:nvPr/>
        </p:nvSpPr>
        <p:spPr>
          <a:xfrm>
            <a:off x="992340" y="5759425"/>
            <a:ext cx="366274" cy="36645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108"/>
          <p:cNvGrpSpPr/>
          <p:nvPr/>
        </p:nvGrpSpPr>
        <p:grpSpPr>
          <a:xfrm>
            <a:off x="1781242" y="6487281"/>
            <a:ext cx="292960" cy="29310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2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椭圆 1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114"/>
          <p:cNvGrpSpPr/>
          <p:nvPr/>
        </p:nvGrpSpPr>
        <p:grpSpPr>
          <a:xfrm>
            <a:off x="3684644" y="5932895"/>
            <a:ext cx="544361" cy="54462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椭圆 117"/>
          <p:cNvSpPr/>
          <p:nvPr/>
        </p:nvSpPr>
        <p:spPr>
          <a:xfrm>
            <a:off x="1042449" y="6413931"/>
            <a:ext cx="366274" cy="36645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1" name="椭圆 118"/>
          <p:cNvSpPr/>
          <p:nvPr/>
        </p:nvSpPr>
        <p:spPr>
          <a:xfrm>
            <a:off x="3684645" y="6637546"/>
            <a:ext cx="183137" cy="18322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2" name="原创设计师QQ598969553     _7"/>
          <p:cNvSpPr/>
          <p:nvPr/>
        </p:nvSpPr>
        <p:spPr>
          <a:xfrm>
            <a:off x="583278" y="4577115"/>
            <a:ext cx="274741" cy="274777"/>
          </a:xfrm>
          <a:prstGeom prst="ellipse">
            <a:avLst/>
          </a:prstGeom>
          <a:solidFill>
            <a:srgbClr val="2AA738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86" name="原创设计师QQ598969553     _10"/>
          <p:cNvGrpSpPr/>
          <p:nvPr/>
        </p:nvGrpSpPr>
        <p:grpSpPr>
          <a:xfrm>
            <a:off x="274939" y="4344821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7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74" y="4851892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3186499" y="1866678"/>
            <a:ext cx="7883500" cy="323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2000" dirty="0"/>
              <a:t>С </a:t>
            </a:r>
            <a:r>
              <a:rPr lang="ru-RU" sz="2000" dirty="0" smtClean="0"/>
              <a:t>01.01.2025 </a:t>
            </a:r>
            <a:r>
              <a:rPr lang="ru-RU" sz="2000" dirty="0">
                <a:solidFill>
                  <a:srgbClr val="002060"/>
                </a:solidFill>
              </a:rPr>
              <a:t>налоговая </a:t>
            </a:r>
            <a:r>
              <a:rPr lang="ru-RU" sz="2000" dirty="0" smtClean="0">
                <a:solidFill>
                  <a:srgbClr val="002060"/>
                </a:solidFill>
              </a:rPr>
              <a:t>база, определяемая как среднегодовая стоимость имущества, уменьшается на сумму </a:t>
            </a:r>
            <a:r>
              <a:rPr lang="ru-RU" sz="2000" dirty="0">
                <a:solidFill>
                  <a:srgbClr val="002060"/>
                </a:solidFill>
              </a:rPr>
              <a:t>законченных капитальных вложений, направленных на проведение работ по </a:t>
            </a:r>
            <a:r>
              <a:rPr lang="ru-RU" sz="2000" dirty="0"/>
              <a:t>сохранению объектов </a:t>
            </a:r>
            <a:r>
              <a:rPr lang="ru-RU" sz="2000" dirty="0" smtClean="0"/>
              <a:t>культурного </a:t>
            </a:r>
            <a:r>
              <a:rPr lang="ru-RU" sz="2000" dirty="0"/>
              <a:t>наследия</a:t>
            </a:r>
            <a:r>
              <a:rPr lang="ru-RU" sz="2000" dirty="0" smtClean="0">
                <a:solidFill>
                  <a:srgbClr val="002060"/>
                </a:solidFill>
              </a:rPr>
              <a:t>, включенных в Единый государственный реестр объектов культурного наследия народов РФ, расположенных на территории Кузбасса, и учтенных в балансовой стоимости данных объектов с </a:t>
            </a:r>
            <a:r>
              <a:rPr lang="ru-RU" sz="2000" dirty="0"/>
              <a:t>01.01.2025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en-US" sz="20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01" name="原创设计师QQ598969553     _8"/>
          <p:cNvGrpSpPr/>
          <p:nvPr/>
        </p:nvGrpSpPr>
        <p:grpSpPr>
          <a:xfrm>
            <a:off x="11725999" y="4080424"/>
            <a:ext cx="219748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02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3" name="椭圆 5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815" y="3975816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3" descr="C:\Файлы!!!\Для Гонтарь\13.09.24\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" y="5342722"/>
            <a:ext cx="12143878" cy="15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6" t="83075" r="10147" b="12375"/>
          <a:stretch/>
        </p:blipFill>
        <p:spPr bwMode="auto">
          <a:xfrm>
            <a:off x="11716238" y="6403546"/>
            <a:ext cx="486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6563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372875" y="919616"/>
            <a:ext cx="9923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Кемеровской области – Кузбасса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28.11.2024 № 120-ОЗ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原创设计师QQ598969553     _6"/>
          <p:cNvSpPr/>
          <p:nvPr/>
        </p:nvSpPr>
        <p:spPr>
          <a:xfrm>
            <a:off x="11427434" y="2842618"/>
            <a:ext cx="500843" cy="500908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10" name="原创设计师QQ598969553     _10"/>
          <p:cNvGrpSpPr/>
          <p:nvPr/>
        </p:nvGrpSpPr>
        <p:grpSpPr>
          <a:xfrm>
            <a:off x="11295981" y="3107089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11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12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113" name="原创设计师QQ598969553     _11"/>
          <p:cNvSpPr/>
          <p:nvPr/>
        </p:nvSpPr>
        <p:spPr>
          <a:xfrm>
            <a:off x="11260886" y="2154657"/>
            <a:ext cx="274741" cy="274777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517" y="2478183"/>
            <a:ext cx="133333" cy="133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5" name="原创设计师QQ598969553     _10"/>
          <p:cNvGrpSpPr/>
          <p:nvPr/>
        </p:nvGrpSpPr>
        <p:grpSpPr>
          <a:xfrm>
            <a:off x="11389345" y="2113809"/>
            <a:ext cx="408324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16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17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1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1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57" grpId="0" animBg="1"/>
          <p:bldP spid="58" grpId="0" animBg="1"/>
          <p:bldP spid="69" grpId="0" animBg="1"/>
          <p:bldP spid="70" grpId="0" animBg="1"/>
          <p:bldP spid="80" grpId="0" animBg="1"/>
          <p:bldP spid="81" grpId="0" animBg="1"/>
          <p:bldP spid="82" grpId="0" animBg="1"/>
          <p:bldP spid="109" grpId="0" animBg="1"/>
          <p:bldP spid="1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1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57" grpId="0" animBg="1"/>
          <p:bldP spid="58" grpId="0" animBg="1"/>
          <p:bldP spid="69" grpId="0" animBg="1"/>
          <p:bldP spid="70" grpId="0" animBg="1"/>
          <p:bldP spid="80" grpId="0" animBg="1"/>
          <p:bldP spid="81" grpId="0" animBg="1"/>
          <p:bldP spid="82" grpId="0" animBg="1"/>
          <p:bldP spid="109" grpId="0" animBg="1"/>
          <p:bldP spid="11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Файлы!!!\Для Гонтарь\13.09.24\i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092" y="1403329"/>
            <a:ext cx="802114" cy="8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45801" y="1467341"/>
            <a:ext cx="40150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Льгота действовавшая за 2022 года в виде </a:t>
            </a:r>
            <a:r>
              <a:rPr lang="ru-RU" b="1" dirty="0" smtClean="0">
                <a:solidFill>
                  <a:srgbClr val="002060"/>
                </a:solidFill>
              </a:rPr>
              <a:t>уменьшения суммы </a:t>
            </a:r>
            <a:r>
              <a:rPr lang="ru-RU" b="1" dirty="0">
                <a:solidFill>
                  <a:srgbClr val="002060"/>
                </a:solidFill>
              </a:rPr>
              <a:t>налога 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процентную </a:t>
            </a:r>
            <a:r>
              <a:rPr lang="ru-RU" b="1" dirty="0" smtClean="0">
                <a:solidFill>
                  <a:srgbClr val="002060"/>
                </a:solidFill>
              </a:rPr>
              <a:t>долю численности работников </a:t>
            </a:r>
            <a:r>
              <a:rPr lang="ru-RU" b="1" dirty="0" smtClean="0">
                <a:solidFill>
                  <a:srgbClr val="C00000"/>
                </a:solidFill>
              </a:rPr>
              <a:t>(принимающих участие в СВО) </a:t>
            </a:r>
            <a:r>
              <a:rPr lang="ru-RU" b="1" dirty="0">
                <a:solidFill>
                  <a:srgbClr val="002060"/>
                </a:solidFill>
              </a:rPr>
              <a:t>к среднесписочной численности работников </a:t>
            </a:r>
            <a:r>
              <a:rPr lang="ru-RU" dirty="0">
                <a:solidFill>
                  <a:srgbClr val="002060"/>
                </a:solidFill>
              </a:rPr>
              <a:t>по итогам каждого отчетного (налогового) периода, округленную до целого </a:t>
            </a:r>
            <a:r>
              <a:rPr lang="ru-RU" dirty="0" smtClean="0">
                <a:solidFill>
                  <a:srgbClr val="002060"/>
                </a:solidFill>
              </a:rPr>
              <a:t>числа, </a:t>
            </a:r>
            <a:r>
              <a:rPr lang="ru-RU" b="1" dirty="0">
                <a:solidFill>
                  <a:srgbClr val="C00000"/>
                </a:solidFill>
              </a:rPr>
              <a:t>распространяется </a:t>
            </a:r>
            <a:r>
              <a:rPr lang="ru-RU" b="1" dirty="0" smtClean="0">
                <a:solidFill>
                  <a:srgbClr val="C00000"/>
                </a:solidFill>
              </a:rPr>
              <a:t>на правоотношения начиная </a:t>
            </a:r>
            <a:r>
              <a:rPr lang="ru-RU" b="1" dirty="0">
                <a:solidFill>
                  <a:srgbClr val="C00000"/>
                </a:solidFill>
              </a:rPr>
              <a:t>с 2023 года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570" y="4419600"/>
            <a:ext cx="528327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Льготная категория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Организации, которые </a:t>
            </a:r>
            <a:r>
              <a:rPr lang="ru-RU" dirty="0">
                <a:solidFill>
                  <a:srgbClr val="002060"/>
                </a:solidFill>
              </a:rPr>
              <a:t>приостановили действие трудового </a:t>
            </a:r>
            <a:r>
              <a:rPr lang="ru-RU" dirty="0" smtClean="0">
                <a:solidFill>
                  <a:srgbClr val="002060"/>
                </a:solidFill>
              </a:rPr>
              <a:t>договора с </a:t>
            </a:r>
            <a:r>
              <a:rPr lang="ru-RU" dirty="0">
                <a:solidFill>
                  <a:srgbClr val="002060"/>
                </a:solidFill>
              </a:rPr>
              <a:t>гражданами (</a:t>
            </a:r>
            <a:r>
              <a:rPr lang="ru-RU" dirty="0" smtClean="0">
                <a:solidFill>
                  <a:srgbClr val="002060"/>
                </a:solidFill>
              </a:rPr>
              <a:t>указанными </a:t>
            </a:r>
            <a:r>
              <a:rPr lang="ru-RU" dirty="0">
                <a:solidFill>
                  <a:srgbClr val="002060"/>
                </a:solidFill>
              </a:rPr>
              <a:t>в Законе Кемеровской области - Кузбасса "О мере социальной поддержки отдельным категориям граждан, принимающим участие в специальной военной </a:t>
            </a:r>
            <a:r>
              <a:rPr lang="ru-RU" dirty="0" smtClean="0">
                <a:solidFill>
                  <a:srgbClr val="002060"/>
                </a:solidFill>
              </a:rPr>
              <a:t>операции«), </a:t>
            </a:r>
            <a:r>
              <a:rPr lang="ru-RU" dirty="0">
                <a:solidFill>
                  <a:srgbClr val="002060"/>
                </a:solidFill>
              </a:rPr>
              <a:t>на период прохождения </a:t>
            </a:r>
            <a:r>
              <a:rPr lang="ru-RU" dirty="0" smtClean="0">
                <a:solidFill>
                  <a:srgbClr val="002060"/>
                </a:solidFill>
              </a:rPr>
              <a:t>военной службы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52348" y="1408094"/>
            <a:ext cx="5028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Условия </a:t>
            </a:r>
            <a:r>
              <a:rPr lang="ru-RU" b="1" dirty="0">
                <a:solidFill>
                  <a:srgbClr val="C00000"/>
                </a:solidFill>
              </a:rPr>
              <a:t>применения льготы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заявление </a:t>
            </a:r>
            <a:r>
              <a:rPr lang="ru-RU" dirty="0">
                <a:solidFill>
                  <a:srgbClr val="002060"/>
                </a:solidFill>
              </a:rPr>
              <a:t>о предоставлении налоговой льготы </a:t>
            </a:r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ru-RU" dirty="0">
                <a:solidFill>
                  <a:srgbClr val="002060"/>
                </a:solidFill>
              </a:rPr>
              <a:t>не позднее даты представления налоговой </a:t>
            </a:r>
            <a:r>
              <a:rPr lang="ru-RU" dirty="0" smtClean="0">
                <a:solidFill>
                  <a:srgbClr val="002060"/>
                </a:solidFill>
              </a:rPr>
              <a:t>декларации);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приказ о приостановлении действия трудового договора на период прохождения работником военной </a:t>
            </a:r>
            <a:r>
              <a:rPr lang="ru-RU" dirty="0" smtClean="0">
                <a:solidFill>
                  <a:srgbClr val="002060"/>
                </a:solidFill>
              </a:rPr>
              <a:t>службы.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63558" y="5589151"/>
            <a:ext cx="2317334" cy="504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43" y="3513273"/>
            <a:ext cx="4562475" cy="33528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Файлы!!!\Для Гонтарь\13.09.24\68493.750x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7484" r="67424" b="47165"/>
          <a:stretch/>
        </p:blipFill>
        <p:spPr bwMode="auto">
          <a:xfrm>
            <a:off x="530474" y="1804097"/>
            <a:ext cx="950463" cy="217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0107" y="196364"/>
            <a:ext cx="9805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Основные изменения по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налогу на имущество организаций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в 2025 году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72874" y="919616"/>
            <a:ext cx="10120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Кемеровской области – Кузбасса от 28.11.2024 № 120-ОЗ</a:t>
            </a:r>
          </a:p>
        </p:txBody>
      </p:sp>
    </p:spTree>
    <p:extLst>
      <p:ext uri="{BB962C8B-B14F-4D97-AF65-F5344CB8AC3E}">
        <p14:creationId xmlns:p14="http://schemas.microsoft.com/office/powerpoint/2010/main" val="34258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248885" y="5496173"/>
            <a:ext cx="6718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Выплата зарплаты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34" name="Picture 2" descr="C:\Users\4200-00-976\Desktop\Презентации\3. Картинки\Налоги\Sistema-nalogooblozheniya-US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7" b="6247"/>
          <a:stretch/>
        </p:blipFill>
        <p:spPr bwMode="auto">
          <a:xfrm>
            <a:off x="372930" y="4223461"/>
            <a:ext cx="2807010" cy="24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Файлы!!!\Для Гонтарь\13.09.24\A0j_k-AY7i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66" y="2602056"/>
            <a:ext cx="2676502" cy="23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4200-00-976\Desktop\Презентации\3. Картинки\Прочее\1640527349_3-abrakadabra-fun-p-znak-vnimanie-dlya-prezentatsii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4" y="2153351"/>
            <a:ext cx="1669782" cy="1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87632" y="2602056"/>
            <a:ext cx="84570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</a:rPr>
              <a:t>                     Средняя численность работников 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653" y="3665211"/>
            <a:ext cx="323956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Ограничения при применении</a:t>
            </a:r>
            <a:endParaRPr lang="ru-RU" sz="2800" dirty="0">
              <a:solidFill>
                <a:srgbClr val="002060"/>
              </a:solidFill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48309" y="2925673"/>
            <a:ext cx="3991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не более 5 человек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6942" y="3276257"/>
            <a:ext cx="6225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Доходы за налоговый период       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38589" y="3623296"/>
            <a:ext cx="4858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не более 60 млн. руб.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1338" y="4372367"/>
            <a:ext cx="5942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не более 150 млн. руб. </a:t>
            </a:r>
          </a:p>
        </p:txBody>
      </p:sp>
      <p:sp>
        <p:nvSpPr>
          <p:cNvPr id="21" name="Заголовок 4"/>
          <p:cNvSpPr>
            <a:spLocks noGrp="1"/>
          </p:cNvSpPr>
          <p:nvPr>
            <p:ph type="title"/>
          </p:nvPr>
        </p:nvSpPr>
        <p:spPr>
          <a:xfrm>
            <a:off x="610283" y="152401"/>
            <a:ext cx="11580130" cy="492443"/>
          </a:xfrm>
        </p:spPr>
        <p:txBody>
          <a:bodyPr/>
          <a:lstStyle/>
          <a:p>
            <a:pPr algn="ctr"/>
            <a:r>
              <a:rPr lang="ru-RU" sz="2800" b="1" cap="sm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Упрощенная система налогообложения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79001" y="4008017"/>
            <a:ext cx="6718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Остаточная стоимость основных средств</a:t>
            </a:r>
            <a:endParaRPr lang="ru-RU" sz="2200" b="1" dirty="0">
              <a:solidFill>
                <a:srgbClr val="C00000"/>
              </a:solidFill>
            </a:endParaRPr>
          </a:p>
        </p:txBody>
      </p:sp>
      <p:grpSp>
        <p:nvGrpSpPr>
          <p:cNvPr id="24" name="组合 31"/>
          <p:cNvGrpSpPr/>
          <p:nvPr/>
        </p:nvGrpSpPr>
        <p:grpSpPr>
          <a:xfrm>
            <a:off x="3690631" y="2180566"/>
            <a:ext cx="7867864" cy="324000"/>
            <a:chOff x="2866871" y="2031997"/>
            <a:chExt cx="2555608" cy="896963"/>
          </a:xfrm>
          <a:solidFill>
            <a:srgbClr val="39A3CD"/>
          </a:solidFill>
          <a:effectLst>
            <a:glow>
              <a:schemeClr val="bg1"/>
            </a:glow>
          </a:effectLst>
        </p:grpSpPr>
        <p:sp>
          <p:nvSpPr>
            <p:cNvPr id="25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4"/>
            <p:cNvSpPr/>
            <p:nvPr/>
          </p:nvSpPr>
          <p:spPr>
            <a:xfrm>
              <a:off x="2893142" y="2058269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b="1" dirty="0" smtClean="0">
                  <a:ea typeface="微软雅黑" pitchFamily="34" charset="-122"/>
                  <a:cs typeface="Arial" pitchFamily="34" charset="0"/>
                </a:rPr>
                <a:t>Статья 3 Федерального закона от 25.02.2022 №17-ФЗ</a:t>
              </a:r>
              <a:endParaRPr lang="ru-RU" altLang="zh-CN" b="1" dirty="0"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3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C:\Файлы!!!\Для Гонтарь\13.09.24\colourbox15948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95" b="84793" l="2992" r="89643">
                        <a14:foregroundMark x1="14730" y1="25192" x2="26237" y2="30415"/>
                        <a14:foregroundMark x1="3222" y1="45469" x2="59033" y2="60215"/>
                        <a14:foregroundMark x1="22440" y1="26114" x2="35098" y2="53303"/>
                        <a14:foregroundMark x1="20138" y1="47619" x2="18872" y2="70507"/>
                        <a14:foregroundMark x1="23590" y1="51459" x2="22440" y2="65131"/>
                        <a14:foregroundMark x1="9091" y1="76498" x2="17952" y2="84946"/>
                        <a14:foregroundMark x1="21059" y1="63902" x2="31646" y2="64209"/>
                        <a14:foregroundMark x1="14730" y1="70507" x2="19333" y2="73579"/>
                        <a14:foregroundMark x1="16341" y1="23195" x2="28078" y2="34255"/>
                        <a14:foregroundMark x1="20368" y1="22888" x2="27848" y2="33641"/>
                        <a14:foregroundMark x1="21289" y1="38249" x2="25432" y2="26421"/>
                        <a14:foregroundMark x1="14960" y1="30108" x2="23820" y2="23195"/>
                        <a14:foregroundMark x1="18872" y1="37020" x2="27158" y2="30108"/>
                        <a14:foregroundMark x1="23360" y1="38863" x2="27158" y2="27957"/>
                        <a14:foregroundMark x1="15420" y1="33026" x2="21749" y2="21966"/>
                        <a14:foregroundMark x1="18872" y1="39785" x2="25777" y2="24117"/>
                        <a14:foregroundMark x1="15880" y1="35177" x2="26467" y2="25499"/>
                        <a14:foregroundMark x1="21519" y1="40707" x2="17722" y2="21352"/>
                        <a14:foregroundMark x1="20368" y1="39785" x2="20368" y2="21352"/>
                        <a14:foregroundMark x1="33026" y1="11982" x2="65362" y2="84332"/>
                        <a14:foregroundMark x1="29229" y1="12289" x2="60644" y2="83717"/>
                        <a14:foregroundMark x1="35558" y1="9524" x2="69850" y2="84332"/>
                        <a14:foregroundMark x1="27848" y1="13825" x2="36479" y2="8295"/>
                        <a14:foregroundMark x1="71692" y1="82642" x2="59954" y2="83717"/>
                        <a14:foregroundMark x1="75949" y1="83717" x2="59954" y2="84025"/>
                        <a14:foregroundMark x1="30840" y1="13210" x2="50173" y2="54224"/>
                        <a14:foregroundMark x1="12773" y1="30722" x2="14039" y2="24885"/>
                        <a14:foregroundMark x1="23130" y1="40092" x2="28078" y2="31336"/>
                        <a14:foregroundMark x1="25432" y1="27343" x2="36709" y2="52688"/>
                        <a14:foregroundMark x1="12083" y1="50845" x2="16571" y2="69892"/>
                        <a14:foregroundMark x1="10932" y1="54839" x2="14730" y2="68049"/>
                        <a14:foregroundMark x1="16801" y1="69892" x2="8631" y2="78341"/>
                        <a14:foregroundMark x1="44699" y1="32000" x2="57163" y2="60190"/>
                        <a14:foregroundMark x1="3438" y1="45333" x2="11318" y2="48952"/>
                        <a14:foregroundMark x1="5301" y1="42095" x2="13037" y2="44571"/>
                        <a14:backgroundMark x1="27794" y1="10667" x2="36533" y2="6667"/>
                      </a14:backgroundRemoval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" t="-13479" r="-998" b="13131"/>
          <a:stretch/>
        </p:blipFill>
        <p:spPr bwMode="auto">
          <a:xfrm>
            <a:off x="3349634" y="4572422"/>
            <a:ext cx="2905368" cy="218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782177" y="4771460"/>
            <a:ext cx="6718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Расчетные счета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47134" y="5153065"/>
            <a:ext cx="5942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открыты только в уполномоченных банках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735166" y="5811297"/>
            <a:ext cx="5942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только в безналичной форме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255002" y="6449780"/>
            <a:ext cx="5942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иные специальные налоговые режимы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92437" y="6139103"/>
            <a:ext cx="6718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Не применяют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38000" y="6292800"/>
            <a:ext cx="631918" cy="548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3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4200-00-976\Documents\2022\9. Сентябрь 2022\17. Слайды_прибыль_Азы\Картинки_прибыль\Прочее\2476515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438" y="2129270"/>
            <a:ext cx="3225424" cy="29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4200-00-976\Desktop\Презентации\Новое\Картинки\1613545423_109-p-kartinki-na-belom-fone-dlya-prezentatsii-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637" y="4654959"/>
            <a:ext cx="3027237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0951" y="152401"/>
            <a:ext cx="11580130" cy="984885"/>
          </a:xfrm>
        </p:spPr>
        <p:txBody>
          <a:bodyPr/>
          <a:lstStyle/>
          <a:p>
            <a:pPr algn="ctr"/>
            <a:r>
              <a:rPr lang="ru-RU" sz="3200" dirty="0" smtClean="0">
                <a:latin typeface="+mn-lt"/>
              </a:rPr>
              <a:t>  </a:t>
            </a:r>
            <a:r>
              <a:rPr lang="ru-RU" sz="2800" b="1" cap="sm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Упрощенная система налогообложения                    </a:t>
            </a:r>
            <a:r>
              <a:rPr lang="ru-RU" sz="3200" dirty="0">
                <a:latin typeface="+mn-lt"/>
              </a:rPr>
              <a:t/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       </a:t>
            </a:r>
            <a:r>
              <a:rPr lang="ru-RU" sz="3200" dirty="0" smtClean="0">
                <a:latin typeface="+mn-lt"/>
              </a:rPr>
              <a:t>     </a:t>
            </a:r>
            <a:endParaRPr lang="ru-RU" sz="3200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9269" y="1628800"/>
            <a:ext cx="10971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Не вправе применять упрощенную систему налогообложения: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9269" y="3074171"/>
            <a:ext cx="8133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организации, имеющие филиалы;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организации и ИП, ведущие предпринимательскую деятельность в интересах другого лица на основе договоров поручения, договоров комиссии либо агентских договоров;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организации и ИП, осуществляющие </a:t>
            </a:r>
            <a:r>
              <a:rPr lang="ru-RU" b="1" dirty="0" smtClean="0">
                <a:solidFill>
                  <a:srgbClr val="002060"/>
                </a:solidFill>
              </a:rPr>
              <a:t>деятельность по совершению сделок с ценными бумагами и (или) производными финансовыми инструментами, а так же по оказанию кредитных и иных финансовых услуг;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организации</a:t>
            </a:r>
            <a:r>
              <a:rPr lang="ru-RU" b="1" dirty="0">
                <a:solidFill>
                  <a:srgbClr val="002060"/>
                </a:solidFill>
              </a:rPr>
              <a:t>, в которых доля участия других организаций составляет более 25 </a:t>
            </a:r>
            <a:r>
              <a:rPr lang="ru-RU" b="1" dirty="0" smtClean="0">
                <a:solidFill>
                  <a:srgbClr val="002060"/>
                </a:solidFill>
              </a:rPr>
              <a:t>%;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и т.д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11" name="组合 31"/>
          <p:cNvGrpSpPr/>
          <p:nvPr/>
        </p:nvGrpSpPr>
        <p:grpSpPr>
          <a:xfrm>
            <a:off x="725688" y="2214354"/>
            <a:ext cx="8048750" cy="324000"/>
            <a:chOff x="2866871" y="2031997"/>
            <a:chExt cx="2555608" cy="896963"/>
          </a:xfrm>
          <a:solidFill>
            <a:srgbClr val="39A3CD"/>
          </a:solidFill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12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圆角矩形 4"/>
            <p:cNvSpPr/>
            <p:nvPr/>
          </p:nvSpPr>
          <p:spPr>
            <a:xfrm>
              <a:off x="2893142" y="2058269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Статья 3 Федерального закона от 25.02.2022 № 17-ФЗ</a:t>
              </a:r>
              <a:endParaRPr lang="ru-RU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3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78582" y="2612506"/>
            <a:ext cx="10971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Не вправе применять </a:t>
            </a:r>
            <a:r>
              <a:rPr lang="ru-RU" sz="2400" b="1" dirty="0" err="1" smtClean="0">
                <a:solidFill>
                  <a:srgbClr val="C00000"/>
                </a:solidFill>
              </a:rPr>
              <a:t>АвтоУСН</a:t>
            </a:r>
            <a:r>
              <a:rPr lang="ru-RU" sz="2400" b="1" dirty="0" smtClean="0">
                <a:solidFill>
                  <a:srgbClr val="C00000"/>
                </a:solidFill>
              </a:rPr>
              <a:t>: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Файлы!!!\Для Гонтарь\13.09.24\5e0305e8c41ee1d3ae73038eb52ee639_original.100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83" y="5633794"/>
            <a:ext cx="3510110" cy="12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92490" y="5805264"/>
            <a:ext cx="1017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Начиная с 01.01.2025 </a:t>
            </a:r>
            <a:r>
              <a:rPr lang="ru-RU" dirty="0">
                <a:solidFill>
                  <a:srgbClr val="002060"/>
                </a:solidFill>
              </a:rPr>
              <a:t>налогоплательщик вправе перейти на УСН, </a:t>
            </a:r>
          </a:p>
          <a:p>
            <a:r>
              <a:rPr lang="ru-RU" dirty="0">
                <a:solidFill>
                  <a:srgbClr val="002060"/>
                </a:solidFill>
              </a:rPr>
              <a:t>если доходы за 9 месяцев прошлого года не превысили </a:t>
            </a:r>
            <a:r>
              <a:rPr lang="ru-RU" dirty="0"/>
              <a:t>337,5 млн. руб.</a:t>
            </a:r>
          </a:p>
          <a:p>
            <a:endParaRPr lang="ru-RU" dirty="0"/>
          </a:p>
        </p:txBody>
      </p:sp>
      <p:pic>
        <p:nvPicPr>
          <p:cNvPr id="3084" name="Picture 12" descr="C:\Файлы!!!\Для Гонтарь\13.09.24\ortivizatsiya-portfelya-BIG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14" y="4185345"/>
            <a:ext cx="3222078" cy="115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05810" y="2924944"/>
            <a:ext cx="1017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Предельная численность сотрудников для применения УСН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увеличена </a:t>
            </a:r>
            <a:r>
              <a:rPr lang="ru-RU" dirty="0">
                <a:solidFill>
                  <a:srgbClr val="002060"/>
                </a:solidFill>
              </a:rPr>
              <a:t>со 100 до </a:t>
            </a:r>
            <a:r>
              <a:rPr lang="ru-RU" dirty="0"/>
              <a:t>130 </a:t>
            </a:r>
            <a:r>
              <a:rPr lang="ru-RU" dirty="0" smtClean="0"/>
              <a:t>чел.  </a:t>
            </a:r>
            <a:endParaRPr lang="ru-RU" dirty="0"/>
          </a:p>
          <a:p>
            <a:endParaRPr lang="ru-RU" dirty="0"/>
          </a:p>
        </p:txBody>
      </p:sp>
      <p:pic>
        <p:nvPicPr>
          <p:cNvPr id="3079" name="Picture 7" descr="C:\Файлы!!!\Для Гонтарь\13.09.24\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6" b="11199"/>
          <a:stretch/>
        </p:blipFill>
        <p:spPr bwMode="auto">
          <a:xfrm>
            <a:off x="7679382" y="1376735"/>
            <a:ext cx="3153711" cy="10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Файлы!!!\Для Гонтарь\13.09.24\shtat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42" y="2724324"/>
            <a:ext cx="3823123" cy="111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105810" y="4437112"/>
            <a:ext cx="1060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spc="-30" dirty="0">
                <a:solidFill>
                  <a:srgbClr val="002060"/>
                </a:solidFill>
              </a:rPr>
              <a:t>Сумма остаточной стоимости основных средств для применения УСН </a:t>
            </a:r>
            <a:endParaRPr lang="ru-RU" spc="-30" dirty="0" smtClean="0">
              <a:solidFill>
                <a:srgbClr val="002060"/>
              </a:solidFill>
            </a:endParaRPr>
          </a:p>
          <a:p>
            <a:r>
              <a:rPr lang="ru-RU" spc="-30" dirty="0" smtClean="0">
                <a:solidFill>
                  <a:srgbClr val="002060"/>
                </a:solidFill>
              </a:rPr>
              <a:t>увеличена </a:t>
            </a:r>
            <a:r>
              <a:rPr lang="ru-RU" spc="-30" dirty="0">
                <a:solidFill>
                  <a:srgbClr val="002060"/>
                </a:solidFill>
              </a:rPr>
              <a:t>со 150 до </a:t>
            </a:r>
            <a:r>
              <a:rPr lang="ru-RU" spc="-30" dirty="0"/>
              <a:t>200 млн. руб</a:t>
            </a:r>
            <a:r>
              <a:rPr lang="ru-RU" spc="-30" dirty="0" smtClean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dirty="0"/>
          </a:p>
          <a:p>
            <a:endParaRPr lang="ru-RU" spc="-30" dirty="0"/>
          </a:p>
        </p:txBody>
      </p:sp>
      <p:sp>
        <p:nvSpPr>
          <p:cNvPr id="6" name="TextBox 5"/>
          <p:cNvSpPr txBox="1"/>
          <p:nvPr/>
        </p:nvSpPr>
        <p:spPr>
          <a:xfrm>
            <a:off x="1092490" y="1484784"/>
            <a:ext cx="1018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С </a:t>
            </a:r>
            <a:r>
              <a:rPr lang="ru-RU" dirty="0" smtClean="0"/>
              <a:t>01.01.2025 </a:t>
            </a:r>
            <a:r>
              <a:rPr lang="ru-RU" dirty="0" smtClean="0">
                <a:solidFill>
                  <a:srgbClr val="002060"/>
                </a:solidFill>
              </a:rPr>
              <a:t>предельный </a:t>
            </a:r>
            <a:r>
              <a:rPr lang="ru-RU" dirty="0">
                <a:solidFill>
                  <a:srgbClr val="002060"/>
                </a:solidFill>
              </a:rPr>
              <a:t>размер доходов для применения УСН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увеличен </a:t>
            </a:r>
            <a:r>
              <a:rPr lang="ru-RU" dirty="0">
                <a:solidFill>
                  <a:srgbClr val="002060"/>
                </a:solidFill>
              </a:rPr>
              <a:t>до </a:t>
            </a:r>
            <a:r>
              <a:rPr lang="ru-RU" dirty="0"/>
              <a:t>450 млн. 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6620" y="116631"/>
            <a:ext cx="83523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УСН в 2025 году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501353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组合 31"/>
          <p:cNvGrpSpPr/>
          <p:nvPr/>
        </p:nvGrpSpPr>
        <p:grpSpPr>
          <a:xfrm>
            <a:off x="1105810" y="1052736"/>
            <a:ext cx="1008368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29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ункт 4 статьи 346.13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92490" y="2386487"/>
            <a:ext cx="1009700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33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圆角矩形 4"/>
            <p:cNvSpPr/>
            <p:nvPr/>
          </p:nvSpPr>
          <p:spPr>
            <a:xfrm>
              <a:off x="2893142" y="2058269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одпункт 15 пункта 3 статьи 346.12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36" name="组合 31"/>
          <p:cNvGrpSpPr/>
          <p:nvPr/>
        </p:nvGrpSpPr>
        <p:grpSpPr>
          <a:xfrm>
            <a:off x="1105810" y="3861345"/>
            <a:ext cx="1008368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38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0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подпункт 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16 </a:t>
              </a: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пункта 3 статьи 346.12 НК РФ</a:t>
              </a:r>
            </a:p>
          </p:txBody>
        </p:sp>
      </p:grpSp>
      <p:grpSp>
        <p:nvGrpSpPr>
          <p:cNvPr id="21" name="组合 31"/>
          <p:cNvGrpSpPr/>
          <p:nvPr/>
        </p:nvGrpSpPr>
        <p:grpSpPr>
          <a:xfrm>
            <a:off x="1092490" y="5309794"/>
            <a:ext cx="1009700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22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圆角矩形 4"/>
            <p:cNvSpPr/>
            <p:nvPr/>
          </p:nvSpPr>
          <p:spPr>
            <a:xfrm>
              <a:off x="2893142" y="2058269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пункт 2 статьи 346.12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8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Файлы!!!\Для Гонтарь\УСН 24\3_-_usn_0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82" t="-11141" r="12682" b="11141"/>
          <a:stretch/>
        </p:blipFill>
        <p:spPr bwMode="auto">
          <a:xfrm>
            <a:off x="2998878" y="-634721"/>
            <a:ext cx="8527351" cy="74322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4200-00-976\Desktop\Презентации\3. Картинки\Прочее\1640527349_3-abrakadabra-fun-p-znak-vnimanie-dlya-prezentatsii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2" y="1570259"/>
            <a:ext cx="1742434" cy="17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4200-00-976\Desktop\Презентации\Новое\Картинки\1620766478_22-phonoteka_org-p-fon-dlya-prezentatsii-s-chelovechkami-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4" y="5008313"/>
            <a:ext cx="303014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3747" y="1644126"/>
            <a:ext cx="84570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</a:rPr>
              <a:t>Среднесписочная численность работников </a:t>
            </a: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761" y="3307448"/>
            <a:ext cx="32395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Ограничения при применении </a:t>
            </a:r>
            <a:r>
              <a:rPr lang="ru-RU" sz="3600" b="1" dirty="0" smtClean="0">
                <a:solidFill>
                  <a:srgbClr val="002060"/>
                </a:solidFill>
              </a:rPr>
              <a:t>УСН</a:t>
            </a:r>
          </a:p>
          <a:p>
            <a:pPr algn="just"/>
            <a:endParaRPr lang="ru-RU" sz="2800" dirty="0">
              <a:solidFill>
                <a:srgbClr val="002060"/>
              </a:solidFill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66989" y="2030174"/>
            <a:ext cx="3991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Не более 5 человек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2" descr="C:\Users\4200-00-976\Desktop\Презентации\3. Картинки\Человечки\e614f8b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63" y="1463861"/>
            <a:ext cx="1784719" cy="11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23785" y="3283126"/>
            <a:ext cx="62256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</a:rPr>
              <a:t>Доходы за налоговый период       </a:t>
            </a: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84388" y="3704301"/>
            <a:ext cx="4858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Не более 60 млн. руб.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9" name="Picture 2" descr="C:\Users\4200-00-976\Desktop\Презентации\3. Картинки\Человечки\e614f8b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95" y="3388087"/>
            <a:ext cx="1784719" cy="11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14569" y="5699947"/>
            <a:ext cx="5942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Не более 150 млн. руб., </a:t>
            </a:r>
          </a:p>
        </p:txBody>
      </p:sp>
      <p:sp>
        <p:nvSpPr>
          <p:cNvPr id="20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83838" y="6489711"/>
            <a:ext cx="34449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Заголовок 4"/>
          <p:cNvSpPr>
            <a:spLocks noGrp="1"/>
          </p:cNvSpPr>
          <p:nvPr>
            <p:ph type="title"/>
          </p:nvPr>
        </p:nvSpPr>
        <p:spPr>
          <a:xfrm>
            <a:off x="610283" y="152401"/>
            <a:ext cx="11580130" cy="492443"/>
          </a:xfrm>
        </p:spPr>
        <p:txBody>
          <a:bodyPr/>
          <a:lstStyle/>
          <a:p>
            <a:pPr algn="ctr"/>
            <a:r>
              <a:rPr lang="ru-RU" sz="2800" b="1" cap="sm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Упрощенная система налогообложения </a:t>
            </a:r>
          </a:p>
        </p:txBody>
      </p:sp>
      <p:pic>
        <p:nvPicPr>
          <p:cNvPr id="22" name="Picture 2" descr="C:\Users\4200-00-976\Desktop\Презентации\3. Картинки\Человечки\e614f8b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64" y="5141806"/>
            <a:ext cx="1784719" cy="11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26587" y="5258281"/>
            <a:ext cx="67182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</a:rPr>
              <a:t>Остаточная стоимость основных средств</a:t>
            </a:r>
            <a:endParaRPr lang="ru-RU" sz="2500" b="1" dirty="0">
              <a:solidFill>
                <a:srgbClr val="C00000"/>
              </a:solidFill>
            </a:endParaRPr>
          </a:p>
        </p:txBody>
      </p:sp>
      <p:grpSp>
        <p:nvGrpSpPr>
          <p:cNvPr id="24" name="组合 31"/>
          <p:cNvGrpSpPr/>
          <p:nvPr/>
        </p:nvGrpSpPr>
        <p:grpSpPr>
          <a:xfrm>
            <a:off x="1881623" y="803024"/>
            <a:ext cx="9708157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25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4"/>
            <p:cNvSpPr/>
            <p:nvPr/>
          </p:nvSpPr>
          <p:spPr>
            <a:xfrm>
              <a:off x="2893142" y="2058269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Статья 3 Федерального закона от 25.02.2022 №17-ФЗ</a:t>
              </a:r>
              <a:endParaRPr lang="ru-RU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83837" y="6492816"/>
            <a:ext cx="38384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0335" y="214385"/>
            <a:ext cx="6091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С 01.01.2025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вводится туристический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0710" y="671400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66614" y="1268760"/>
            <a:ext cx="6558929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Право на введение налога предоставлено представительным органам </a:t>
            </a:r>
            <a:r>
              <a:rPr lang="ru-RU" dirty="0">
                <a:solidFill>
                  <a:srgbClr val="002060"/>
                </a:solidFill>
              </a:rPr>
              <a:t>муниципальных </a:t>
            </a:r>
            <a:r>
              <a:rPr lang="ru-RU" dirty="0" smtClean="0">
                <a:solidFill>
                  <a:srgbClr val="002060"/>
                </a:solidFill>
              </a:rPr>
              <a:t>образований.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/>
              <a:t>С </a:t>
            </a:r>
            <a:r>
              <a:rPr lang="ru-RU" dirty="0" smtClean="0"/>
              <a:t>01.01.2025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на территории Кузбасса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туристический </a:t>
            </a:r>
            <a:r>
              <a:rPr lang="ru-RU" dirty="0">
                <a:solidFill>
                  <a:srgbClr val="002060"/>
                </a:solidFill>
              </a:rPr>
              <a:t>налога </a:t>
            </a:r>
            <a:r>
              <a:rPr lang="ru-RU" dirty="0" smtClean="0">
                <a:solidFill>
                  <a:srgbClr val="002060"/>
                </a:solidFill>
              </a:rPr>
              <a:t>вводится на территории: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Кемеровского городского округа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Кемеровского муниципального округа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Новокузнецкого  городского округа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Новокузнецкого муниципального округа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</a:rPr>
              <a:t>Прокопьевского</a:t>
            </a:r>
            <a:r>
              <a:rPr lang="ru-RU" dirty="0" smtClean="0">
                <a:solidFill>
                  <a:srgbClr val="002060"/>
                </a:solidFill>
              </a:rPr>
              <a:t> муниципального округа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Промышленновского муниципального округа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Города-курорта </a:t>
            </a:r>
            <a:r>
              <a:rPr lang="ru-RU" dirty="0" err="1" smtClean="0">
                <a:solidFill>
                  <a:srgbClr val="002060"/>
                </a:solidFill>
              </a:rPr>
              <a:t>Шерегеш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</a:rPr>
              <a:t>Каларского</a:t>
            </a:r>
            <a:r>
              <a:rPr lang="ru-RU" dirty="0" smtClean="0">
                <a:solidFill>
                  <a:srgbClr val="002060"/>
                </a:solidFill>
              </a:rPr>
              <a:t> сельского поселения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t="8249" r="49231" b="5381"/>
          <a:stretch/>
        </p:blipFill>
        <p:spPr bwMode="auto">
          <a:xfrm>
            <a:off x="7398847" y="71999"/>
            <a:ext cx="4316289" cy="63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6" t="83075" r="10147" b="12375"/>
          <a:stretch/>
        </p:blipFill>
        <p:spPr bwMode="auto">
          <a:xfrm>
            <a:off x="11704413" y="6390000"/>
            <a:ext cx="486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6563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8365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70432" y="648365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4626" y="6470111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6283" y="214385"/>
            <a:ext cx="305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Туристический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0710" y="671400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66615" y="1236817"/>
            <a:ext cx="63858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Налогоплательщиками налога</a:t>
            </a:r>
            <a:r>
              <a:rPr lang="ru-RU" dirty="0" smtClean="0">
                <a:solidFill>
                  <a:srgbClr val="002060"/>
                </a:solidFill>
              </a:rPr>
              <a:t> признаются организации и физические лица, оказывающие услуги по предоставлению мест для временного проживания граждан в средствах размещения (гостиницы, отели, хостелы и т.д.), в отношении которых </a:t>
            </a:r>
            <a:r>
              <a:rPr lang="ru-RU" dirty="0"/>
              <a:t>одновременно </a:t>
            </a:r>
            <a:r>
              <a:rPr lang="ru-RU" dirty="0" smtClean="0">
                <a:solidFill>
                  <a:srgbClr val="002060"/>
                </a:solidFill>
              </a:rPr>
              <a:t>выполняются следующие условия: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владение на праве собственности или ином законном основании;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включено в реестр классифицированных средств размещения, предусмотренный Федеральным законом от 24 ноября 1996 года № 132-ФЗ «Об основах туристской деятельности в Российской Федерации». Ведение реестра относится к компетенции Федеральной службы по Аккредитации.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93" b="88796" l="7031" r="80625">
                        <a14:foregroundMark x1="16042" y1="8889" x2="71719" y2="8981"/>
                        <a14:foregroundMark x1="16094" y1="7685" x2="73125" y2="7593"/>
                        <a14:foregroundMark x1="14375" y1="15648" x2="76042" y2="13889"/>
                        <a14:foregroundMark x1="13177" y1="29630" x2="78385" y2="30000"/>
                        <a14:foregroundMark x1="12292" y1="42222" x2="80885" y2="42778"/>
                        <a14:foregroundMark x1="10781" y1="59444" x2="63021" y2="58796"/>
                        <a14:foregroundMark x1="9323" y1="64907" x2="51875" y2="64259"/>
                        <a14:foregroundMark x1="7135" y1="81019" x2="64583" y2="80648"/>
                        <a14:foregroundMark x1="8125" y1="86296" x2="65156" y2="85000"/>
                        <a14:foregroundMark x1="13177" y1="88796" x2="65677" y2="87778"/>
                        <a14:backgroundMark x1="67344" y1="56852" x2="67552" y2="8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7859" r="32021" b="11077"/>
          <a:stretch/>
        </p:blipFill>
        <p:spPr bwMode="auto">
          <a:xfrm>
            <a:off x="7152425" y="8541"/>
            <a:ext cx="5038682" cy="464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3" t="26785" r="9276" b="6834"/>
          <a:stretch/>
        </p:blipFill>
        <p:spPr bwMode="auto">
          <a:xfrm>
            <a:off x="7578221" y="4696595"/>
            <a:ext cx="4133212" cy="216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6563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6283" y="214385"/>
            <a:ext cx="305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Туристический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0710" y="671400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66615" y="1236817"/>
            <a:ext cx="6385810" cy="5612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sz="1700" dirty="0"/>
              <a:t>Налоговая база </a:t>
            </a:r>
            <a:r>
              <a:rPr lang="ru-RU" sz="1700" dirty="0" smtClean="0">
                <a:solidFill>
                  <a:srgbClr val="002060"/>
                </a:solidFill>
              </a:rPr>
              <a:t>определяется как стоимость оказываемой услуги по предоставлению мест для временного проживания физических лиц в средстве размещения.</a:t>
            </a:r>
          </a:p>
          <a:p>
            <a:pPr>
              <a:lnSpc>
                <a:spcPct val="70000"/>
              </a:lnSpc>
            </a:pPr>
            <a:endParaRPr lang="ru-RU" sz="1700" dirty="0">
              <a:solidFill>
                <a:srgbClr val="002060"/>
              </a:solidFill>
            </a:endParaRPr>
          </a:p>
          <a:p>
            <a:r>
              <a:rPr lang="ru-RU" sz="1700" dirty="0"/>
              <a:t>В налоговую базу не включается: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НДС</a:t>
            </a:r>
            <a:r>
              <a:rPr lang="ru-RU" sz="1700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туристический налог</a:t>
            </a:r>
            <a:r>
              <a:rPr lang="ru-RU" sz="1700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услуги льготной категории граждан.</a:t>
            </a:r>
          </a:p>
          <a:p>
            <a:pPr>
              <a:lnSpc>
                <a:spcPct val="70000"/>
              </a:lnSpc>
            </a:pPr>
            <a:endParaRPr lang="ru-RU" sz="1700" dirty="0">
              <a:solidFill>
                <a:srgbClr val="002060"/>
              </a:solidFill>
            </a:endParaRPr>
          </a:p>
          <a:p>
            <a:r>
              <a:rPr lang="ru-RU" sz="1700" dirty="0"/>
              <a:t>К льготной категории граждан относятся</a:t>
            </a:r>
            <a:r>
              <a:rPr lang="ru-RU" sz="1700" dirty="0" smtClean="0"/>
              <a:t>:</a:t>
            </a:r>
            <a:endParaRPr lang="ru-RU" sz="17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Герои Советского Союза, Герои Российской Федерации;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ветераны и инвалиды боевых действий</a:t>
            </a:r>
            <a:r>
              <a:rPr lang="ru-RU" sz="1700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лица, принимающие (принимавшие) участие в СВО, лица, выполняющие (выполнявшие) возложенные на них задачи на территориях Украины, ДНР, ЛНР, Запорожской и Херсонской областей в период проведения СВО (пункт 6.1 статьи 210 НК РФ);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инвалиды </a:t>
            </a:r>
            <a:r>
              <a:rPr lang="ru-RU" sz="1700" dirty="0">
                <a:solidFill>
                  <a:srgbClr val="002060"/>
                </a:solidFill>
              </a:rPr>
              <a:t>I и II групп, инвалиды с детства, дети </a:t>
            </a:r>
            <a:r>
              <a:rPr lang="ru-RU" sz="1700" dirty="0" smtClean="0">
                <a:solidFill>
                  <a:srgbClr val="002060"/>
                </a:solidFill>
              </a:rPr>
              <a:t>инвалиды;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solidFill>
                  <a:srgbClr val="002060"/>
                </a:solidFill>
              </a:rPr>
              <a:t>другие физические лица, указанные в п. 2 ст.418.4 НК РФ.</a:t>
            </a:r>
          </a:p>
          <a:p>
            <a:pPr>
              <a:lnSpc>
                <a:spcPct val="70000"/>
              </a:lnSpc>
            </a:pPr>
            <a:endParaRPr lang="ru-RU" sz="1700" dirty="0" smtClean="0">
              <a:solidFill>
                <a:srgbClr val="002060"/>
              </a:solidFill>
            </a:endParaRPr>
          </a:p>
          <a:p>
            <a:r>
              <a:rPr lang="ru-RU" sz="1700" dirty="0"/>
              <a:t>Условие</a:t>
            </a:r>
            <a:r>
              <a:rPr lang="ru-RU" sz="1700" dirty="0" smtClean="0"/>
              <a:t>: </a:t>
            </a:r>
            <a:r>
              <a:rPr lang="ru-RU" sz="1700" dirty="0" smtClean="0">
                <a:solidFill>
                  <a:srgbClr val="002060"/>
                </a:solidFill>
              </a:rPr>
              <a:t>предоставление документов, подтверждающих </a:t>
            </a:r>
            <a:r>
              <a:rPr lang="ru-RU" sz="1700" dirty="0">
                <a:solidFill>
                  <a:srgbClr val="002060"/>
                </a:solidFill>
              </a:rPr>
              <a:t>соответствующий статус физ. </a:t>
            </a:r>
            <a:r>
              <a:rPr lang="ru-RU" sz="1700" dirty="0" smtClean="0">
                <a:solidFill>
                  <a:srgbClr val="002060"/>
                </a:solidFill>
              </a:rPr>
              <a:t>лица</a:t>
            </a:r>
            <a:r>
              <a:rPr lang="ru-RU" sz="17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6563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009" y="2282"/>
            <a:ext cx="4364037" cy="68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2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6283" y="214385"/>
            <a:ext cx="305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Туристический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0710" y="671400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66615" y="1236817"/>
            <a:ext cx="63858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Налоговые ставки устанавливаются нормативными правовыми актами представительных органов муниципальных образований.</a:t>
            </a:r>
          </a:p>
          <a:p>
            <a:endParaRPr lang="ru-RU" dirty="0" smtClean="0"/>
          </a:p>
          <a:p>
            <a:r>
              <a:rPr lang="ru-RU" dirty="0" smtClean="0"/>
              <a:t>Налоговые </a:t>
            </a:r>
            <a:r>
              <a:rPr lang="ru-RU" dirty="0"/>
              <a:t>ставки</a:t>
            </a:r>
            <a:r>
              <a:rPr lang="ru-RU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2025 году — </a:t>
            </a:r>
            <a:r>
              <a:rPr lang="ru-RU" dirty="0"/>
              <a:t>1%</a:t>
            </a:r>
            <a:r>
              <a:rPr lang="ru-RU" dirty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2026 году — </a:t>
            </a:r>
            <a:r>
              <a:rPr lang="ru-RU" dirty="0"/>
              <a:t>2%</a:t>
            </a:r>
            <a:r>
              <a:rPr lang="ru-RU" dirty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2027 году — </a:t>
            </a:r>
            <a:r>
              <a:rPr lang="ru-RU" dirty="0"/>
              <a:t>3%</a:t>
            </a:r>
            <a:r>
              <a:rPr lang="ru-RU" dirty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2028 году — </a:t>
            </a:r>
            <a:r>
              <a:rPr lang="ru-RU" dirty="0"/>
              <a:t>4%</a:t>
            </a:r>
            <a:r>
              <a:rPr lang="ru-RU" dirty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с 2029 года лимит ставки один — </a:t>
            </a:r>
            <a:r>
              <a:rPr lang="ru-RU" dirty="0"/>
              <a:t>5</a:t>
            </a:r>
            <a:r>
              <a:rPr lang="ru-RU" dirty="0" smtClean="0"/>
              <a:t>%.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r>
              <a:rPr lang="ru-RU" dirty="0" smtClean="0">
                <a:solidFill>
                  <a:srgbClr val="002060"/>
                </a:solidFill>
              </a:rPr>
              <a:t>Налоговые ставки могут быть дифференцированы с учетом сезонности и (или) категории средства </a:t>
            </a:r>
            <a:r>
              <a:rPr lang="ru-RU" dirty="0">
                <a:solidFill>
                  <a:srgbClr val="002060"/>
                </a:solidFill>
              </a:rPr>
              <a:t>размещения. 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Если расчетная сумма туристического налога меньше 100 </a:t>
            </a:r>
            <a:r>
              <a:rPr lang="ru-RU" dirty="0"/>
              <a:t>руб</a:t>
            </a:r>
            <a:r>
              <a:rPr lang="ru-RU" dirty="0" smtClean="0"/>
              <a:t>., то налог уплачивается в размере минимальной суммы налога.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6563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t="11736" r="32128" b="6052"/>
          <a:stretch/>
        </p:blipFill>
        <p:spPr bwMode="auto">
          <a:xfrm>
            <a:off x="7152425" y="8541"/>
            <a:ext cx="5019259" cy="471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t="16008" r="5305" b="14446"/>
          <a:stretch/>
        </p:blipFill>
        <p:spPr bwMode="auto">
          <a:xfrm>
            <a:off x="7607374" y="4750705"/>
            <a:ext cx="4013895" cy="210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4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6" t="83075" r="10147" b="12375"/>
          <a:stretch/>
        </p:blipFill>
        <p:spPr bwMode="auto">
          <a:xfrm>
            <a:off x="11716238" y="6403546"/>
            <a:ext cx="486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6283" y="214385"/>
            <a:ext cx="305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Туристический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0710" y="671400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6563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原创设计师QQ598969553     _8"/>
          <p:cNvGrpSpPr/>
          <p:nvPr/>
        </p:nvGrpSpPr>
        <p:grpSpPr>
          <a:xfrm>
            <a:off x="2696269" y="2028508"/>
            <a:ext cx="2777679" cy="1495427"/>
            <a:chOff x="766699" y="3219334"/>
            <a:chExt cx="2892630" cy="707866"/>
          </a:xfrm>
        </p:grpSpPr>
        <p:grpSp>
          <p:nvGrpSpPr>
            <p:cNvPr id="29" name="组合 46"/>
            <p:cNvGrpSpPr/>
            <p:nvPr/>
          </p:nvGrpSpPr>
          <p:grpSpPr>
            <a:xfrm>
              <a:off x="814328" y="3219334"/>
              <a:ext cx="2797200" cy="707866"/>
              <a:chOff x="4304043" y="1286668"/>
              <a:chExt cx="79147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圆角矩形 48"/>
              <p:cNvSpPr/>
              <p:nvPr/>
            </p:nvSpPr>
            <p:spPr>
              <a:xfrm>
                <a:off x="4304043" y="1286668"/>
                <a:ext cx="7914744" cy="2757793"/>
              </a:xfrm>
              <a:prstGeom prst="roundRect">
                <a:avLst/>
              </a:prstGeom>
              <a:gradFill>
                <a:gsLst>
                  <a:gs pos="62000">
                    <a:sysClr val="window" lastClr="FFFFFF">
                      <a:lumMod val="95000"/>
                    </a:sysClr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2" name="圆角矩形 49"/>
              <p:cNvSpPr/>
              <p:nvPr/>
            </p:nvSpPr>
            <p:spPr>
              <a:xfrm>
                <a:off x="4351924" y="1373344"/>
                <a:ext cx="7812881" cy="258445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0" name="TextBox 24"/>
            <p:cNvSpPr txBox="1"/>
            <p:nvPr/>
          </p:nvSpPr>
          <p:spPr>
            <a:xfrm>
              <a:off x="766699" y="3241582"/>
              <a:ext cx="2892630" cy="6847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kern="0" dirty="0" smtClean="0">
                  <a:solidFill>
                    <a:srgbClr val="080808"/>
                  </a:solidFill>
                  <a:latin typeface="+mn-lt"/>
                </a:rPr>
                <a:t>Налоговая база: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1800" kern="0" dirty="0" smtClean="0">
                  <a:solidFill>
                    <a:srgbClr val="080808"/>
                  </a:solidFill>
                  <a:latin typeface="+mn-lt"/>
                </a:rPr>
                <a:t>стоимость услуг по предоставлению мест для временного проживания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1800" kern="0" dirty="0" smtClean="0">
                  <a:solidFill>
                    <a:srgbClr val="080808"/>
                  </a:solidFill>
                  <a:latin typeface="+mn-lt"/>
                </a:rPr>
                <a:t>(без</a:t>
              </a:r>
              <a:r>
                <a:rPr lang="en-US" altLang="zh-CN" sz="1800" kern="0" dirty="0" smtClean="0">
                  <a:solidFill>
                    <a:srgbClr val="080808"/>
                  </a:solidFill>
                  <a:latin typeface="+mn-lt"/>
                </a:rPr>
                <a:t> </a:t>
              </a:r>
              <a:r>
                <a:rPr lang="ru-RU" altLang="zh-CN" sz="1800" kern="0" dirty="0" smtClean="0">
                  <a:solidFill>
                    <a:srgbClr val="080808"/>
                  </a:solidFill>
                  <a:latin typeface="+mn-lt"/>
                </a:rPr>
                <a:t>учета налога и НДС)</a:t>
              </a:r>
              <a:endParaRPr kumimoji="0" lang="zh-CN" altLang="en-US" sz="1800" i="0" u="none" strike="noStrike" kern="0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grpSp>
        <p:nvGrpSpPr>
          <p:cNvPr id="34" name="原创设计师QQ598969553     _8"/>
          <p:cNvGrpSpPr/>
          <p:nvPr/>
        </p:nvGrpSpPr>
        <p:grpSpPr>
          <a:xfrm>
            <a:off x="479675" y="2434104"/>
            <a:ext cx="1755210" cy="670075"/>
            <a:chOff x="814328" y="3219334"/>
            <a:chExt cx="2797200" cy="432536"/>
          </a:xfrm>
          <a:effectLst/>
        </p:grpSpPr>
        <p:grpSp>
          <p:nvGrpSpPr>
            <p:cNvPr id="35" name="组合 46"/>
            <p:cNvGrpSpPr/>
            <p:nvPr/>
          </p:nvGrpSpPr>
          <p:grpSpPr>
            <a:xfrm>
              <a:off x="814328" y="3219334"/>
              <a:ext cx="2797200" cy="432536"/>
              <a:chOff x="4304043" y="1286668"/>
              <a:chExt cx="79147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圆角矩形 48"/>
              <p:cNvSpPr/>
              <p:nvPr/>
            </p:nvSpPr>
            <p:spPr>
              <a:xfrm>
                <a:off x="4304043" y="1286668"/>
                <a:ext cx="7914744" cy="2757793"/>
              </a:xfrm>
              <a:prstGeom prst="roundRect">
                <a:avLst/>
              </a:prstGeom>
              <a:gradFill>
                <a:gsLst>
                  <a:gs pos="62000">
                    <a:sysClr val="window" lastClr="FFFFFF">
                      <a:lumMod val="95000"/>
                    </a:sysClr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8" name="圆角矩形 49"/>
              <p:cNvSpPr/>
              <p:nvPr/>
            </p:nvSpPr>
            <p:spPr>
              <a:xfrm>
                <a:off x="4351924" y="1373344"/>
                <a:ext cx="7812881" cy="258445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6" name="TextBox 24"/>
            <p:cNvSpPr txBox="1"/>
            <p:nvPr/>
          </p:nvSpPr>
          <p:spPr>
            <a:xfrm>
              <a:off x="814328" y="3246413"/>
              <a:ext cx="2778121" cy="3057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kern="0" dirty="0" smtClean="0">
                  <a:solidFill>
                    <a:srgbClr val="080808"/>
                  </a:solidFill>
                  <a:latin typeface="+mn-lt"/>
                </a:rPr>
                <a:t>Туристический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kern="0" dirty="0" smtClean="0">
                  <a:solidFill>
                    <a:srgbClr val="080808"/>
                  </a:solidFill>
                  <a:latin typeface="+mn-lt"/>
                </a:rPr>
                <a:t>налог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39" name="椭圆 47"/>
          <p:cNvSpPr>
            <a:spLocks noChangeAspect="1"/>
          </p:cNvSpPr>
          <p:nvPr/>
        </p:nvSpPr>
        <p:spPr>
          <a:xfrm>
            <a:off x="2234885" y="2560156"/>
            <a:ext cx="461384" cy="461442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>
            <a:outerShdw blurRad="88900" dist="63500" dir="8100000" algn="tr" rotWithShape="0">
              <a:prstClr val="black">
                <a:alpha val="57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kern="0" dirty="0">
                <a:solidFill>
                  <a:srgbClr val="080808"/>
                </a:solidFill>
                <a:ea typeface="微软雅黑" pitchFamily="34" charset="-122"/>
              </a:rPr>
              <a:t>=</a:t>
            </a:r>
            <a:endParaRPr lang="zh-CN" altLang="en-US" sz="2400" b="1" kern="0" dirty="0">
              <a:solidFill>
                <a:srgbClr val="080808"/>
              </a:solidFill>
              <a:ea typeface="微软雅黑" pitchFamily="34" charset="-122"/>
            </a:endParaRPr>
          </a:p>
        </p:txBody>
      </p:sp>
      <p:grpSp>
        <p:nvGrpSpPr>
          <p:cNvPr id="40" name="原创设计师QQ598969553     _8"/>
          <p:cNvGrpSpPr/>
          <p:nvPr/>
        </p:nvGrpSpPr>
        <p:grpSpPr>
          <a:xfrm>
            <a:off x="5947592" y="2459778"/>
            <a:ext cx="1200205" cy="678012"/>
            <a:chOff x="814328" y="3219334"/>
            <a:chExt cx="2797200" cy="432536"/>
          </a:xfrm>
        </p:grpSpPr>
        <p:grpSp>
          <p:nvGrpSpPr>
            <p:cNvPr id="41" name="组合 46"/>
            <p:cNvGrpSpPr/>
            <p:nvPr/>
          </p:nvGrpSpPr>
          <p:grpSpPr>
            <a:xfrm>
              <a:off x="814328" y="3219334"/>
              <a:ext cx="2797200" cy="432536"/>
              <a:chOff x="4304043" y="1286668"/>
              <a:chExt cx="79147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圆角矩形 48"/>
              <p:cNvSpPr/>
              <p:nvPr/>
            </p:nvSpPr>
            <p:spPr>
              <a:xfrm>
                <a:off x="4304043" y="1286668"/>
                <a:ext cx="7914744" cy="2757793"/>
              </a:xfrm>
              <a:prstGeom prst="roundRect">
                <a:avLst/>
              </a:prstGeom>
              <a:gradFill>
                <a:gsLst>
                  <a:gs pos="62000">
                    <a:sysClr val="window" lastClr="FFFFFF">
                      <a:lumMod val="95000"/>
                    </a:sysClr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4" name="圆角矩形 49"/>
              <p:cNvSpPr/>
              <p:nvPr/>
            </p:nvSpPr>
            <p:spPr>
              <a:xfrm>
                <a:off x="4351924" y="1373344"/>
                <a:ext cx="7812881" cy="258445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2" name="TextBox 24"/>
            <p:cNvSpPr txBox="1"/>
            <p:nvPr/>
          </p:nvSpPr>
          <p:spPr>
            <a:xfrm>
              <a:off x="831252" y="3249192"/>
              <a:ext cx="2780276" cy="294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kern="0" dirty="0" smtClean="0">
                  <a:solidFill>
                    <a:srgbClr val="080808"/>
                  </a:solidFill>
                  <a:latin typeface="+mn-lt"/>
                </a:rPr>
                <a:t>Налоговая ставка</a:t>
              </a:r>
            </a:p>
          </p:txBody>
        </p:sp>
      </p:grpSp>
      <p:sp>
        <p:nvSpPr>
          <p:cNvPr id="45" name="椭圆 47"/>
          <p:cNvSpPr>
            <a:spLocks noChangeAspect="1"/>
          </p:cNvSpPr>
          <p:nvPr/>
        </p:nvSpPr>
        <p:spPr>
          <a:xfrm>
            <a:off x="5434420" y="2582717"/>
            <a:ext cx="461384" cy="461442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>
            <a:outerShdw blurRad="88900" dist="63500" dir="8100000" algn="tr" rotWithShape="0">
              <a:prstClr val="black">
                <a:alpha val="57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kern="0" dirty="0" smtClean="0">
                <a:solidFill>
                  <a:srgbClr val="080808"/>
                </a:solidFill>
                <a:ea typeface="微软雅黑" pitchFamily="34" charset="-122"/>
              </a:rPr>
              <a:t>х</a:t>
            </a:r>
            <a:endParaRPr lang="zh-CN" altLang="en-US" sz="2400" b="1" kern="0" dirty="0">
              <a:solidFill>
                <a:srgbClr val="080808"/>
              </a:solidFill>
              <a:ea typeface="微软雅黑" pitchFamily="34" charset="-122"/>
            </a:endParaRPr>
          </a:p>
        </p:txBody>
      </p:sp>
      <p:sp>
        <p:nvSpPr>
          <p:cNvPr id="46" name="Скругленная прямоугольная выноска 45"/>
          <p:cNvSpPr/>
          <p:nvPr/>
        </p:nvSpPr>
        <p:spPr>
          <a:xfrm rot="10800000">
            <a:off x="5232203" y="1435860"/>
            <a:ext cx="1907408" cy="572540"/>
          </a:xfrm>
          <a:prstGeom prst="wedgeRoundRectCallout">
            <a:avLst>
              <a:gd name="adj1" fmla="val -21109"/>
              <a:gd name="adj2" fmla="val -85752"/>
              <a:gd name="adj3" fmla="val 16667"/>
            </a:avLst>
          </a:prstGeom>
          <a:solidFill>
            <a:srgbClr val="A7C46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160195" y="1465277"/>
            <a:ext cx="2072200" cy="5632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 2025 – 1%, но </a:t>
            </a:r>
          </a:p>
          <a:p>
            <a:pPr algn="ctr"/>
            <a:r>
              <a:rPr lang="ru-RU" b="1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не менее 100 руб.</a:t>
            </a:r>
            <a:endParaRPr lang="ru-RU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3014" y="5635863"/>
            <a:ext cx="6806355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ru-RU" sz="2000" dirty="0" smtClean="0">
                <a:effectLst/>
              </a:rPr>
              <a:t>Если исчисленный по налоговой ставке налог меньше  минимального, то суммой налога признается минимальный налог</a:t>
            </a:r>
          </a:p>
        </p:txBody>
      </p:sp>
      <p:grpSp>
        <p:nvGrpSpPr>
          <p:cNvPr id="49" name="原创设计师QQ598969553     _8"/>
          <p:cNvGrpSpPr/>
          <p:nvPr/>
        </p:nvGrpSpPr>
        <p:grpSpPr>
          <a:xfrm>
            <a:off x="479675" y="4532486"/>
            <a:ext cx="2677902" cy="783063"/>
            <a:chOff x="814328" y="3219334"/>
            <a:chExt cx="3096571" cy="432536"/>
          </a:xfrm>
        </p:grpSpPr>
        <p:grpSp>
          <p:nvGrpSpPr>
            <p:cNvPr id="50" name="组合 46"/>
            <p:cNvGrpSpPr/>
            <p:nvPr/>
          </p:nvGrpSpPr>
          <p:grpSpPr>
            <a:xfrm>
              <a:off x="814328" y="3219334"/>
              <a:ext cx="2797200" cy="432536"/>
              <a:chOff x="4304043" y="1286668"/>
              <a:chExt cx="79147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圆角矩形 48"/>
              <p:cNvSpPr/>
              <p:nvPr/>
            </p:nvSpPr>
            <p:spPr>
              <a:xfrm>
                <a:off x="4304043" y="1286668"/>
                <a:ext cx="7914744" cy="2757793"/>
              </a:xfrm>
              <a:prstGeom prst="roundRect">
                <a:avLst/>
              </a:prstGeom>
              <a:gradFill>
                <a:gsLst>
                  <a:gs pos="62000">
                    <a:sysClr val="window" lastClr="FFFFFF">
                      <a:lumMod val="95000"/>
                    </a:sysClr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3" name="圆角矩形 49"/>
              <p:cNvSpPr/>
              <p:nvPr/>
            </p:nvSpPr>
            <p:spPr>
              <a:xfrm>
                <a:off x="4351924" y="1373343"/>
                <a:ext cx="7812880" cy="258445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51" name="TextBox 24"/>
            <p:cNvSpPr txBox="1"/>
            <p:nvPr/>
          </p:nvSpPr>
          <p:spPr>
            <a:xfrm>
              <a:off x="848247" y="3260007"/>
              <a:ext cx="3062652" cy="2710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kern="0" dirty="0" smtClean="0">
                  <a:solidFill>
                    <a:srgbClr val="080808"/>
                  </a:solidFill>
                  <a:latin typeface="+mn-lt"/>
                </a:rPr>
                <a:t>Минимальный туристический налог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54" name="椭圆 47"/>
          <p:cNvSpPr>
            <a:spLocks noChangeAspect="1"/>
          </p:cNvSpPr>
          <p:nvPr/>
        </p:nvSpPr>
        <p:spPr>
          <a:xfrm>
            <a:off x="2926885" y="4742267"/>
            <a:ext cx="461384" cy="461442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>
            <a:outerShdw blurRad="88900" dist="63500" dir="8100000" algn="tr" rotWithShape="0">
              <a:prstClr val="black">
                <a:alpha val="57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kern="0" dirty="0">
                <a:solidFill>
                  <a:srgbClr val="080808"/>
                </a:solidFill>
                <a:ea typeface="微软雅黑" pitchFamily="34" charset="-122"/>
              </a:rPr>
              <a:t>=</a:t>
            </a:r>
            <a:endParaRPr lang="zh-CN" altLang="en-US" sz="2400" b="1" kern="0" dirty="0">
              <a:solidFill>
                <a:srgbClr val="080808"/>
              </a:solidFill>
              <a:ea typeface="微软雅黑" pitchFamily="34" charset="-122"/>
            </a:endParaRPr>
          </a:p>
        </p:txBody>
      </p:sp>
      <p:grpSp>
        <p:nvGrpSpPr>
          <p:cNvPr id="55" name="原创设计师QQ598969553     _8"/>
          <p:cNvGrpSpPr/>
          <p:nvPr/>
        </p:nvGrpSpPr>
        <p:grpSpPr>
          <a:xfrm>
            <a:off x="3501724" y="4532486"/>
            <a:ext cx="1118304" cy="756572"/>
            <a:chOff x="814328" y="3219334"/>
            <a:chExt cx="3064838" cy="432536"/>
          </a:xfrm>
        </p:grpSpPr>
        <p:grpSp>
          <p:nvGrpSpPr>
            <p:cNvPr id="56" name="组合 46"/>
            <p:cNvGrpSpPr/>
            <p:nvPr/>
          </p:nvGrpSpPr>
          <p:grpSpPr>
            <a:xfrm>
              <a:off x="814328" y="3219334"/>
              <a:ext cx="2797200" cy="432536"/>
              <a:chOff x="4304043" y="1286668"/>
              <a:chExt cx="79147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圆角矩形 48"/>
              <p:cNvSpPr/>
              <p:nvPr/>
            </p:nvSpPr>
            <p:spPr>
              <a:xfrm>
                <a:off x="4304043" y="1286668"/>
                <a:ext cx="7914744" cy="2757793"/>
              </a:xfrm>
              <a:prstGeom prst="roundRect">
                <a:avLst/>
              </a:prstGeom>
              <a:gradFill>
                <a:gsLst>
                  <a:gs pos="62000">
                    <a:sysClr val="window" lastClr="FFFFFF">
                      <a:lumMod val="95000"/>
                    </a:sysClr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9" name="圆角矩形 49"/>
              <p:cNvSpPr/>
              <p:nvPr/>
            </p:nvSpPr>
            <p:spPr>
              <a:xfrm>
                <a:off x="4351924" y="1373344"/>
                <a:ext cx="7812881" cy="258445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57" name="TextBox 24"/>
            <p:cNvSpPr txBox="1"/>
            <p:nvPr/>
          </p:nvSpPr>
          <p:spPr>
            <a:xfrm>
              <a:off x="946359" y="3335849"/>
              <a:ext cx="2932807" cy="175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kern="0" dirty="0" smtClean="0">
                  <a:solidFill>
                    <a:srgbClr val="080808"/>
                  </a:solidFill>
                  <a:latin typeface="+mn-lt"/>
                </a:rPr>
                <a:t>100 руб.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grpSp>
        <p:nvGrpSpPr>
          <p:cNvPr id="60" name="原创设计师QQ598969553     _8"/>
          <p:cNvGrpSpPr/>
          <p:nvPr/>
        </p:nvGrpSpPr>
        <p:grpSpPr>
          <a:xfrm>
            <a:off x="5160195" y="4532487"/>
            <a:ext cx="2279655" cy="756572"/>
            <a:chOff x="814328" y="3219334"/>
            <a:chExt cx="3064838" cy="432536"/>
          </a:xfrm>
        </p:grpSpPr>
        <p:grpSp>
          <p:nvGrpSpPr>
            <p:cNvPr id="61" name="组合 46"/>
            <p:cNvGrpSpPr/>
            <p:nvPr/>
          </p:nvGrpSpPr>
          <p:grpSpPr>
            <a:xfrm>
              <a:off x="814328" y="3219334"/>
              <a:ext cx="2797200" cy="432536"/>
              <a:chOff x="4304043" y="1286668"/>
              <a:chExt cx="79147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圆角矩形 48"/>
              <p:cNvSpPr/>
              <p:nvPr/>
            </p:nvSpPr>
            <p:spPr>
              <a:xfrm>
                <a:off x="4304043" y="1286668"/>
                <a:ext cx="7914744" cy="2757793"/>
              </a:xfrm>
              <a:prstGeom prst="roundRect">
                <a:avLst/>
              </a:prstGeom>
              <a:gradFill>
                <a:gsLst>
                  <a:gs pos="62000">
                    <a:sysClr val="window" lastClr="FFFFFF">
                      <a:lumMod val="95000"/>
                    </a:sysClr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4" name="圆角矩形 49"/>
              <p:cNvSpPr/>
              <p:nvPr/>
            </p:nvSpPr>
            <p:spPr>
              <a:xfrm>
                <a:off x="4351924" y="1373344"/>
                <a:ext cx="7812881" cy="258445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2" name="TextBox 24"/>
            <p:cNvSpPr txBox="1"/>
            <p:nvPr/>
          </p:nvSpPr>
          <p:spPr>
            <a:xfrm>
              <a:off x="946360" y="3267338"/>
              <a:ext cx="2932806" cy="175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kern="0" dirty="0" smtClean="0">
                  <a:solidFill>
                    <a:srgbClr val="080808"/>
                  </a:solidFill>
                  <a:latin typeface="+mn-lt"/>
                </a:rPr>
                <a:t>Количество суток проживания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65" name="椭圆 47"/>
          <p:cNvSpPr>
            <a:spLocks noChangeAspect="1"/>
          </p:cNvSpPr>
          <p:nvPr/>
        </p:nvSpPr>
        <p:spPr>
          <a:xfrm>
            <a:off x="4593115" y="4742267"/>
            <a:ext cx="461384" cy="461442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>
            <a:outerShdw blurRad="88900" dist="63500" dir="8100000" algn="tr" rotWithShape="0">
              <a:prstClr val="black">
                <a:alpha val="57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kern="0" dirty="0" smtClean="0">
                <a:solidFill>
                  <a:srgbClr val="080808"/>
                </a:solidFill>
                <a:ea typeface="微软雅黑" pitchFamily="34" charset="-122"/>
              </a:rPr>
              <a:t>х</a:t>
            </a:r>
            <a:endParaRPr lang="zh-CN" altLang="en-US" sz="2400" b="1" kern="0" dirty="0">
              <a:solidFill>
                <a:srgbClr val="080808"/>
              </a:solidFill>
              <a:ea typeface="微软雅黑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292" y="3945494"/>
            <a:ext cx="675048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ru-RU" sz="2000" dirty="0"/>
              <a:t>Минимальный туристический </a:t>
            </a:r>
            <a:r>
              <a:rPr lang="ru-RU" sz="2000" dirty="0" smtClean="0"/>
              <a:t>налог</a:t>
            </a:r>
            <a:endParaRPr lang="ru-RU" sz="2000" dirty="0" smtClean="0"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22" y="0"/>
            <a:ext cx="4410454" cy="683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6" t="83075" r="10147" b="12375"/>
          <a:stretch/>
        </p:blipFill>
        <p:spPr bwMode="auto">
          <a:xfrm>
            <a:off x="11716238" y="6408000"/>
            <a:ext cx="486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80000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89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3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3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2315" l="13750" r="75000">
                        <a14:foregroundMark x1="17656" y1="8889" x2="69531" y2="9074"/>
                        <a14:foregroundMark x1="17604" y1="7500" x2="74271" y2="7315"/>
                        <a14:foregroundMark x1="16146" y1="16574" x2="75156" y2="15093"/>
                        <a14:foregroundMark x1="17865" y1="49352" x2="71198" y2="51204"/>
                        <a14:foregroundMark x1="17083" y1="55185" x2="71875" y2="54167"/>
                        <a14:foregroundMark x1="16406" y1="65463" x2="63333" y2="65278"/>
                        <a14:foregroundMark x1="15469" y1="74074" x2="63646" y2="73981"/>
                        <a14:foregroundMark x1="14271" y1="78333" x2="65156" y2="76574"/>
                        <a14:foregroundMark x1="13958" y1="82593" x2="64063" y2="82037"/>
                        <a14:foregroundMark x1="14844" y1="86667" x2="65417" y2="85463"/>
                        <a14:foregroundMark x1="15000" y1="87870" x2="65990" y2="87407"/>
                        <a14:foregroundMark x1="15052" y1="89537" x2="65625" y2="88981"/>
                        <a14:foregroundMark x1="18073" y1="5000" x2="17917" y2="92315"/>
                        <a14:backgroundMark x1="67240" y1="56574" x2="67344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3" t="7745" r="32043" b="11417"/>
          <a:stretch/>
        </p:blipFill>
        <p:spPr bwMode="auto">
          <a:xfrm>
            <a:off x="7152425" y="-1"/>
            <a:ext cx="5049813" cy="462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6" t="83075" r="10147" b="12375"/>
          <a:stretch/>
        </p:blipFill>
        <p:spPr bwMode="auto">
          <a:xfrm>
            <a:off x="11716238" y="6403546"/>
            <a:ext cx="486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6283" y="214385"/>
            <a:ext cx="305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Туристический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налог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0710" y="671400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66615" y="1236817"/>
            <a:ext cx="6385810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ru-RU" dirty="0" smtClean="0"/>
              <a:t>Налоговая декларация</a:t>
            </a: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Налогоплательщики представляют налоговую декларацию в налоговый орган по месту нахождения средства размещения в срок не позднее 25-го числа месяца, следующего за истекшим налоговым периодом.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pPr>
              <a:lnSpc>
                <a:spcPct val="30000"/>
              </a:lnSpc>
            </a:pP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/>
              <a:t>Налоговым периодом </a:t>
            </a:r>
            <a:r>
              <a:rPr lang="ru-RU" dirty="0">
                <a:solidFill>
                  <a:srgbClr val="002060"/>
                </a:solidFill>
              </a:rPr>
              <a:t>по налогу признается квартал.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Порядок и сроки уплаты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Налог уплачивается в бюджет по месту нахождения средства размещения в срок не позднее 28-го числа месяца, следующего за истекшим налоговым периодом.</a:t>
            </a:r>
          </a:p>
          <a:p>
            <a:pPr>
              <a:lnSpc>
                <a:spcPct val="30000"/>
              </a:lnSpc>
            </a:pP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815" y="6465637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67" b="88889" l="33073" r="67031">
                        <a14:foregroundMark x1="53125" y1="38519" x2="53958" y2="83148"/>
                        <a14:foregroundMark x1="60208" y1="34259" x2="60625" y2="89074"/>
                        <a14:foregroundMark x1="61094" y1="51944" x2="64479" y2="53981"/>
                        <a14:foregroundMark x1="61563" y1="48981" x2="64792" y2="54352"/>
                        <a14:foregroundMark x1="59740" y1="55556" x2="65260" y2="53519"/>
                        <a14:foregroundMark x1="61771" y1="46574" x2="65625" y2="55556"/>
                        <a14:foregroundMark x1="67083" y1="85556" x2="34896" y2="85926"/>
                        <a14:foregroundMark x1="49792" y1="38333" x2="52708" y2="50093"/>
                        <a14:foregroundMark x1="56979" y1="38519" x2="53750" y2="46389"/>
                        <a14:foregroundMark x1="55313" y1="36481" x2="53958" y2="46111"/>
                        <a14:foregroundMark x1="46823" y1="37130" x2="52708" y2="49074"/>
                        <a14:foregroundMark x1="42969" y1="37130" x2="52552" y2="49815"/>
                        <a14:foregroundMark x1="38490" y1="37593" x2="40938" y2="52130"/>
                        <a14:foregroundMark x1="33073" y1="38981" x2="40313" y2="49444"/>
                        <a14:foregroundMark x1="34427" y1="38148" x2="36510" y2="86204"/>
                        <a14:foregroundMark x1="34896" y1="72685" x2="36667" y2="88796"/>
                        <a14:foregroundMark x1="61823" y1="43333" x2="63281" y2="50648"/>
                        <a14:backgroundMark x1="63542" y1="47037" x2="64896" y2="5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72" t="39852" r="35123" b="23513"/>
          <a:stretch/>
        </p:blipFill>
        <p:spPr bwMode="auto">
          <a:xfrm>
            <a:off x="7967414" y="4628994"/>
            <a:ext cx="3102512" cy="222739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2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4200-00-976\Desktop\ПРОЧЕЕ\7. Презентации\Картинки\Прочее\1542978498_obmerkovanne.jpg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50411"/>
          <a:stretch/>
        </p:blipFill>
        <p:spPr bwMode="auto">
          <a:xfrm>
            <a:off x="461758" y="1311351"/>
            <a:ext cx="822663" cy="11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Файлы!!!\Для Гонтарь\13.09.24\i (4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27778" r="90476">
                        <a14:foregroundMark x1="27778" y1="24771" x2="27778" y2="76606"/>
                        <a14:backgroundMark x1="31878" y1="14220" x2="53704" y2="75688"/>
                        <a14:backgroundMark x1="45767" y1="27523" x2="32672" y2="79817"/>
                        <a14:backgroundMark x1="35714" y1="35321" x2="48280" y2="72018"/>
                        <a14:backgroundMark x1="56349" y1="30275" x2="44709" y2="69266"/>
                      </a14:backgroundRemoval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4" r="2371"/>
          <a:stretch/>
        </p:blipFill>
        <p:spPr bwMode="auto">
          <a:xfrm>
            <a:off x="1404346" y="-12154"/>
            <a:ext cx="2485128" cy="10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C:\%D0%A4%D0%B0%D0%B9%D0%BB%D1%8B!!!\%D0%94%D0%BB%D1%8F %D0%93%D0%BE%D0%BD%D1%82%D0%B0%D1%80%D1%8C\13.09.2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0" name="组合 31"/>
          <p:cNvGrpSpPr/>
          <p:nvPr/>
        </p:nvGrpSpPr>
        <p:grpSpPr>
          <a:xfrm>
            <a:off x="1655467" y="1746897"/>
            <a:ext cx="10057745" cy="771897"/>
            <a:chOff x="2866871" y="2031997"/>
            <a:chExt cx="2555608" cy="915781"/>
          </a:xfrm>
          <a:noFill/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51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圆角矩形 4"/>
            <p:cNvSpPr/>
            <p:nvPr/>
          </p:nvSpPr>
          <p:spPr>
            <a:xfrm>
              <a:off x="2893142" y="2077087"/>
              <a:ext cx="2503066" cy="870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just" defTabSz="1066800">
                <a:spcBef>
                  <a:spcPct val="0"/>
                </a:spcBef>
              </a:pPr>
              <a:endParaRPr lang="ru-RU" altLang="zh-CN" sz="2100" b="1" dirty="0">
                <a:solidFill>
                  <a:schemeClr val="tx1"/>
                </a:solidFill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31" name="Picture 3" descr="C:\Файлы!!!\Для Гонтарь\13.09.24\YHwpyDk4Y6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528" y="43677"/>
            <a:ext cx="2524364" cy="15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699999" y="6492816"/>
            <a:ext cx="49041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655467" y="1228736"/>
            <a:ext cx="15680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small" spc="50" dirty="0" smtClean="0">
                <a:ln w="11430"/>
                <a:solidFill>
                  <a:srgbClr val="FD4C2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Вопрос:</a:t>
            </a:r>
            <a:endParaRPr lang="ru-RU" sz="3200" b="1" cap="small" spc="50" dirty="0">
              <a:ln w="11430"/>
              <a:solidFill>
                <a:srgbClr val="FD4C2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" name="Picture 2" descr="C:\Users\4200-00-976\Desktop\ПРОЧЕЕ\7. Презентации\Картинки\Прочее\1542978498_obmerkovanne.jpg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21" r="823"/>
          <a:stretch/>
        </p:blipFill>
        <p:spPr bwMode="auto">
          <a:xfrm>
            <a:off x="458258" y="2989040"/>
            <a:ext cx="775653" cy="11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1655466" y="2837324"/>
            <a:ext cx="12596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small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Ответ:</a:t>
            </a:r>
            <a:endParaRPr lang="ru-RU" sz="3200" b="1" cap="small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18" name="组合 31"/>
          <p:cNvGrpSpPr/>
          <p:nvPr/>
        </p:nvGrpSpPr>
        <p:grpSpPr>
          <a:xfrm>
            <a:off x="1511350" y="3356994"/>
            <a:ext cx="10201861" cy="2810219"/>
            <a:chOff x="2866871" y="2010724"/>
            <a:chExt cx="2555608" cy="918236"/>
          </a:xfrm>
          <a:noFill/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119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0" name="圆角矩形 4"/>
            <p:cNvSpPr/>
            <p:nvPr/>
          </p:nvSpPr>
          <p:spPr>
            <a:xfrm>
              <a:off x="2866871" y="2010724"/>
              <a:ext cx="2529337" cy="7058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just" defTabSz="1066800">
                <a:spcBef>
                  <a:spcPct val="0"/>
                </a:spcBef>
              </a:pPr>
              <a:r>
                <a:rPr lang="ru-RU" altLang="zh-CN" sz="2100" b="1" dirty="0" smtClean="0">
                  <a:solidFill>
                    <a:srgbClr val="002060"/>
                  </a:solidFill>
                </a:rPr>
                <a:t>Налогоплательщиками туристического налога являются юридические лица и индивидуальные предприниматели,  оказывающие гостиничные услуги.</a:t>
              </a:r>
            </a:p>
            <a:p>
              <a:pPr algn="just" defTabSz="1066800">
                <a:spcBef>
                  <a:spcPct val="0"/>
                </a:spcBef>
              </a:pPr>
              <a:r>
                <a:rPr lang="ru-RU" altLang="zh-CN" sz="2100" b="1" dirty="0" smtClean="0">
                  <a:solidFill>
                    <a:srgbClr val="002060"/>
                  </a:solidFill>
                </a:rPr>
                <a:t>Уплата туристического налога осуществляется в составе единого налогового платежа (п.1 ст.58 НК РФ).</a:t>
              </a:r>
              <a:endParaRPr lang="ru-RU" altLang="zh-CN" sz="2100" b="1" dirty="0">
                <a:solidFill>
                  <a:srgbClr val="002060"/>
                </a:solidFill>
              </a:endParaRPr>
            </a:p>
            <a:p>
              <a:pPr algn="just" defTabSz="1066800">
                <a:spcBef>
                  <a:spcPct val="0"/>
                </a:spcBef>
              </a:pPr>
              <a:endParaRPr lang="ru-RU" altLang="zh-CN" sz="21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511350" y="128352"/>
            <a:ext cx="180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small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АВТОУСН</a:t>
            </a:r>
            <a:endParaRPr lang="ru-RU" sz="3200" b="1" cap="small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8858" y="1746897"/>
            <a:ext cx="9850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Организация, занимается туристическим бизнесом, с 2025 года вступает в силу новая глава </a:t>
            </a:r>
            <a:r>
              <a:rPr lang="ru-RU" b="1" dirty="0" smtClean="0">
                <a:solidFill>
                  <a:srgbClr val="C00000"/>
                </a:solidFill>
              </a:rPr>
              <a:t>33.1 НК «Туристический </a:t>
            </a:r>
            <a:r>
              <a:rPr lang="ru-RU" b="1" dirty="0">
                <a:solidFill>
                  <a:srgbClr val="C00000"/>
                </a:solidFill>
              </a:rPr>
              <a:t>налог». Прошу дать разъяснения, кто должен платить налог, субъект МСП или сам турист? И если платит МСП, то как его оплачивать, через единый налоговый платеж или как-то по-другому?</a:t>
            </a:r>
          </a:p>
        </p:txBody>
      </p:sp>
    </p:spTree>
    <p:extLst>
      <p:ext uri="{BB962C8B-B14F-4D97-AF65-F5344CB8AC3E}">
        <p14:creationId xmlns:p14="http://schemas.microsoft.com/office/powerpoint/2010/main" val="21276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4200-00-976\Desktop\Презентации\3. Картинки\Человечки\b0c9925e4290e01061c9e6331b36d9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216414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3121" y="1115452"/>
            <a:ext cx="1018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С 01.01.2025 </a:t>
            </a:r>
            <a:r>
              <a:rPr lang="ru-RU" dirty="0" smtClean="0">
                <a:solidFill>
                  <a:srgbClr val="002060"/>
                </a:solidFill>
              </a:rPr>
              <a:t>организации и ИП на УСН признаются налогоплательщиками НДС</a:t>
            </a:r>
            <a:endParaRPr lang="ru-RU" dirty="0"/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80000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7709" y="116631"/>
            <a:ext cx="8389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НДС в 2025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501353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32410"/>
              </p:ext>
            </p:extLst>
          </p:nvPr>
        </p:nvGraphicFramePr>
        <p:xfrm>
          <a:off x="2062758" y="1484784"/>
          <a:ext cx="9000999" cy="2558796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16000" dir="5400000" sy="-100000" algn="bl" rotWithShape="0"/>
                </a:effectLst>
                <a:tableStyleId>{5C22544A-7EE6-4342-B048-85BDC9FD1C3A}</a:tableStyleId>
              </a:tblPr>
              <a:tblGrid>
                <a:gridCol w="2160240"/>
                <a:gridCol w="1584176"/>
                <a:gridCol w="2592288"/>
                <a:gridCol w="266429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Доходы по УСН 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Ставка НДС и освобождение 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Право на вычет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входного </a:t>
                      </a:r>
                      <a:r>
                        <a:rPr lang="ru-RU" sz="1600" dirty="0">
                          <a:effectLst/>
                        </a:rPr>
                        <a:t>НДС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Обязанность представления налоговых деклараций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вновь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созданные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0-60 млн руб.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6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60 до 250 млн руб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250 до 450 млн руб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Освобождение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автоматически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 (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либо 20%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(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либо 20%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 (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Да-если применяет 20%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 (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Да-если применяет 20%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3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846734" y="4419298"/>
            <a:ext cx="100811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При </a:t>
            </a:r>
            <a:r>
              <a:rPr lang="ru-RU" dirty="0" smtClean="0">
                <a:solidFill>
                  <a:srgbClr val="002060"/>
                </a:solidFill>
              </a:rPr>
              <a:t>одновременном применении  </a:t>
            </a:r>
            <a:r>
              <a:rPr lang="ru-RU" dirty="0">
                <a:solidFill>
                  <a:srgbClr val="002060"/>
                </a:solidFill>
              </a:rPr>
              <a:t>УСН и ПСН </a:t>
            </a:r>
            <a:r>
              <a:rPr lang="ru-RU" dirty="0" smtClean="0">
                <a:solidFill>
                  <a:srgbClr val="002060"/>
                </a:solidFill>
              </a:rPr>
              <a:t>доходы учитываются </a:t>
            </a:r>
            <a:r>
              <a:rPr lang="ru-RU" dirty="0">
                <a:solidFill>
                  <a:srgbClr val="002060"/>
                </a:solidFill>
              </a:rPr>
              <a:t>по обоим </a:t>
            </a:r>
            <a:r>
              <a:rPr lang="ru-RU" dirty="0" err="1" smtClean="0">
                <a:solidFill>
                  <a:srgbClr val="002060"/>
                </a:solidFill>
              </a:rPr>
              <a:t>спецрежимам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sz="1600" dirty="0"/>
              <a:t>В доходах не учитываются: </a:t>
            </a:r>
            <a:endParaRPr lang="ru-RU" sz="16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C00000"/>
                </a:solidFill>
              </a:rPr>
              <a:t>субсидии, признаваемые по п. 4.1. ст. 271 НК </a:t>
            </a:r>
            <a:r>
              <a:rPr lang="ru-RU" sz="1600" b="1" dirty="0" smtClean="0">
                <a:solidFill>
                  <a:srgbClr val="C00000"/>
                </a:solidFill>
              </a:rPr>
              <a:t>РФ </a:t>
            </a:r>
            <a:r>
              <a:rPr lang="ru-RU" sz="1600" b="1" dirty="0">
                <a:solidFill>
                  <a:srgbClr val="C00000"/>
                </a:solidFill>
              </a:rPr>
              <a:t>при безвозмездной передаче в государственную или муниципальную собственность имущества (имущественных прав</a:t>
            </a:r>
            <a:r>
              <a:rPr lang="ru-RU" sz="1600" b="1" dirty="0" smtClean="0">
                <a:solidFill>
                  <a:srgbClr val="C00000"/>
                </a:solidFill>
              </a:rPr>
              <a:t>),</a:t>
            </a:r>
            <a:endParaRPr lang="ru-RU" sz="1600" b="1" dirty="0">
              <a:solidFill>
                <a:srgbClr val="C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C00000"/>
                </a:solidFill>
              </a:rPr>
              <a:t>положительные курсовые разницы, предусмотрены п. 11 ч. 2 ст. 250 НК РФ.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Уведомлять налоговые органы об освобождении от уплаты НДС, а также о выборе ставок  НДС </a:t>
            </a:r>
            <a:r>
              <a:rPr lang="ru-RU" sz="1600" dirty="0" smtClean="0"/>
              <a:t>не нужно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Контрагенты-покупатели</a:t>
            </a:r>
            <a:r>
              <a:rPr lang="ru-RU" sz="1600" dirty="0">
                <a:solidFill>
                  <a:srgbClr val="002060"/>
                </a:solidFill>
              </a:rPr>
              <a:t>, приобретающие товары (работы, услуги) у </a:t>
            </a:r>
            <a:r>
              <a:rPr lang="ru-RU" sz="1600" dirty="0" smtClean="0">
                <a:solidFill>
                  <a:srgbClr val="002060"/>
                </a:solidFill>
              </a:rPr>
              <a:t>налогоплательщиков</a:t>
            </a:r>
            <a:r>
              <a:rPr lang="ru-RU" sz="1600" dirty="0">
                <a:solidFill>
                  <a:srgbClr val="002060"/>
                </a:solidFill>
              </a:rPr>
              <a:t>, применяющих УСН и выбравших ставку НДС 5</a:t>
            </a:r>
            <a:r>
              <a:rPr lang="ru-RU" sz="1600" dirty="0" smtClean="0">
                <a:solidFill>
                  <a:srgbClr val="002060"/>
                </a:solidFill>
              </a:rPr>
              <a:t>%,7</a:t>
            </a:r>
            <a:r>
              <a:rPr lang="ru-RU" sz="1600" dirty="0">
                <a:solidFill>
                  <a:srgbClr val="002060"/>
                </a:solidFill>
              </a:rPr>
              <a:t>%, </a:t>
            </a:r>
            <a:r>
              <a:rPr lang="ru-RU" sz="1600" dirty="0" smtClean="0">
                <a:solidFill>
                  <a:srgbClr val="002060"/>
                </a:solidFill>
              </a:rPr>
              <a:t>20% </a:t>
            </a:r>
            <a:r>
              <a:rPr lang="ru-RU" sz="1600" dirty="0" smtClean="0"/>
              <a:t>имеют </a:t>
            </a:r>
            <a:r>
              <a:rPr lang="ru-RU" sz="1600" dirty="0"/>
              <a:t>право на вычет. 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7" name="Picture 2" descr="C:\Users\4200-00-976\Desktop\Презентации\3. Картинки\Человечки\e614f8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5" y="5672956"/>
            <a:ext cx="1698714" cy="113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148697"/>
              </p:ext>
            </p:extLst>
          </p:nvPr>
        </p:nvGraphicFramePr>
        <p:xfrm>
          <a:off x="2062758" y="1484784"/>
          <a:ext cx="9004299" cy="2922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/>
                <a:gridCol w="1944216"/>
                <a:gridCol w="2500220"/>
                <a:gridCol w="239962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Доходы по УСН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Ставка НДС и освобождение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Право на вычет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входного НДС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Обязанность представления налоговых деклараций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245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вновь созданные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Освобождение (</a:t>
                      </a:r>
                      <a:r>
                        <a:rPr lang="ru-RU" sz="1400" b="1" kern="1200" dirty="0">
                          <a:effectLst/>
                        </a:rPr>
                        <a:t>автоматически</a:t>
                      </a:r>
                      <a:r>
                        <a:rPr lang="ru-RU" sz="1600" b="1" kern="1200" dirty="0">
                          <a:effectLst/>
                        </a:rPr>
                        <a:t>)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effectLst/>
                        </a:rPr>
                        <a:t>Нет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effectLst/>
                        </a:rPr>
                        <a:t>Нет</a:t>
                      </a:r>
                      <a:endParaRPr lang="ru-RU" sz="1100" b="1" dirty="0">
                        <a:effectLst/>
                      </a:endParaRPr>
                    </a:p>
                  </a:txBody>
                  <a:tcPr marL="68580" marR="68580" marT="9525" marB="0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9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0-60 млн руб</a:t>
                      </a:r>
                      <a:r>
                        <a:rPr lang="ru-RU" sz="1600" kern="1200" dirty="0" smtClean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90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от </a:t>
                      </a:r>
                      <a:r>
                        <a:rPr lang="ru-RU" sz="1600" kern="1200" dirty="0">
                          <a:effectLst/>
                        </a:rPr>
                        <a:t>60 до 250 млн руб</a:t>
                      </a:r>
                      <a:r>
                        <a:rPr lang="ru-RU" sz="1600" kern="1200" dirty="0" smtClean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5%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Нет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68580" marR="68580" marT="9525" marB="0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Да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660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от 250 до 450 млн руб</a:t>
                      </a:r>
                      <a:r>
                        <a:rPr lang="ru-RU" sz="1600" kern="1200" dirty="0" smtClean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effectLst/>
                        </a:rPr>
                        <a:t>7%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Нет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r>
                        <a:rPr lang="ru-RU" sz="1600" b="1" kern="1200" dirty="0" smtClean="0">
                          <a:effectLst/>
                        </a:rPr>
                        <a:t>Да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0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20%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Да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4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Файлы!!!\Для Гонтарь\13.09.24\4d1d5045ca1044fd97bb917c4c0b191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99"/>
          <a:stretch/>
        </p:blipFill>
        <p:spPr bwMode="auto">
          <a:xfrm>
            <a:off x="2937696" y="3933056"/>
            <a:ext cx="5962650" cy="2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1957" y="1656089"/>
            <a:ext cx="893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Освобождение от НДС </a:t>
            </a:r>
            <a:r>
              <a:rPr lang="ru-RU" dirty="0"/>
              <a:t>не применяется </a:t>
            </a:r>
            <a:r>
              <a:rPr lang="ru-RU" dirty="0" smtClean="0"/>
              <a:t>     </a:t>
            </a:r>
            <a:r>
              <a:rPr lang="ru-RU" dirty="0" smtClean="0">
                <a:solidFill>
                  <a:srgbClr val="002060"/>
                </a:solidFill>
              </a:rPr>
              <a:t>с 1-го числа месяца, следующего за месяцем,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котором доходы   превысили 60 млн. руб.</a:t>
            </a:r>
          </a:p>
          <a:p>
            <a:r>
              <a:rPr lang="ru-RU" dirty="0" smtClean="0"/>
              <a:t>                                                                  Пример</a:t>
            </a:r>
            <a:r>
              <a:rPr lang="ru-RU" dirty="0"/>
              <a:t>: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5138" y="237014"/>
            <a:ext cx="8389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НДС в 2025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9382" y="852682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20713"/>
              </p:ext>
            </p:extLst>
          </p:nvPr>
        </p:nvGraphicFramePr>
        <p:xfrm>
          <a:off x="2308382" y="2564904"/>
          <a:ext cx="7717664" cy="1561328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16000" dir="5400000" sy="-100000" algn="bl" rotWithShape="0"/>
                </a:effectLst>
                <a:tableStyleId>{5C22544A-7EE6-4342-B048-85BDC9FD1C3A}</a:tableStyleId>
              </a:tblPr>
              <a:tblGrid>
                <a:gridCol w="2232248"/>
                <a:gridCol w="1728192"/>
                <a:gridCol w="1800200"/>
                <a:gridCol w="1957024"/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Показатели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Апрель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Май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Июнь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 млн руб.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6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Освобождение от НДС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50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61</a:t>
                      </a: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62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3" descr="C:\Users\4200-00-976\Desktop\Презентации\3. Картинки\Прочее\1640527349_3-abrakadabra-fun-p-znak-vnimanie-dlya-prezentatsii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6" y="1052737"/>
            <a:ext cx="1679242" cy="167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Файлы!!!\Для Гонтарь\13.09.24\MzZlNjIuanBlZw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" r="8655" b="13095"/>
          <a:stretch/>
        </p:blipFill>
        <p:spPr bwMode="auto">
          <a:xfrm>
            <a:off x="668334" y="4737382"/>
            <a:ext cx="3428246" cy="20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1955" y="1379210"/>
            <a:ext cx="8935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При выборе ставок НДС 5% и 7% от них </a:t>
            </a:r>
            <a:r>
              <a:rPr lang="ru-RU" dirty="0" smtClean="0"/>
              <a:t>нельзя отказаться </a:t>
            </a:r>
            <a:r>
              <a:rPr lang="ru-RU" dirty="0" smtClean="0">
                <a:solidFill>
                  <a:srgbClr val="002060"/>
                </a:solidFill>
              </a:rPr>
              <a:t>в течение 12 последовательно идущих кварталов, за исключением случая утраты права на применение пониженных ставок.</a:t>
            </a:r>
            <a:endParaRPr lang="ru-RU" dirty="0"/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5163" y="188640"/>
            <a:ext cx="8389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НДС в 2025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701408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987394"/>
              </p:ext>
            </p:extLst>
          </p:nvPr>
        </p:nvGraphicFramePr>
        <p:xfrm>
          <a:off x="2350790" y="3174307"/>
          <a:ext cx="7717664" cy="1417312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16000" dir="5400000" sy="-100000" algn="bl" rotWithShape="0"/>
                </a:effectLst>
                <a:tableStyleId>{5C22544A-7EE6-4342-B048-85BDC9FD1C3A}</a:tableStyleId>
              </a:tblPr>
              <a:tblGrid>
                <a:gridCol w="2232248"/>
                <a:gridCol w="1728192"/>
                <a:gridCol w="1800200"/>
                <a:gridCol w="1957024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Показатели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Апрель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Май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Июнь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 млн руб.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6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Ставка НДС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200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260</a:t>
                      </a: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265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 (либо 20%)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矩形 155"/>
          <p:cNvSpPr/>
          <p:nvPr/>
        </p:nvSpPr>
        <p:spPr>
          <a:xfrm>
            <a:off x="7031310" y="1440000"/>
            <a:ext cx="2016224" cy="252000"/>
          </a:xfrm>
          <a:prstGeom prst="rect">
            <a:avLst/>
          </a:prstGeom>
          <a:gradFill>
            <a:gsLst>
              <a:gs pos="0">
                <a:srgbClr val="ED492C"/>
              </a:gs>
              <a:gs pos="100000">
                <a:srgbClr val="DE163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</a:t>
            </a:r>
            <a:r>
              <a:rPr lang="ru-RU" b="1" dirty="0" smtClean="0">
                <a:solidFill>
                  <a:schemeClr val="bg1"/>
                </a:solidFill>
              </a:rPr>
              <a:t>ельзя отказаться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0" name="Freeform 110"/>
          <p:cNvSpPr>
            <a:spLocks noChangeAspect="1" noEditPoints="1"/>
          </p:cNvSpPr>
          <p:nvPr/>
        </p:nvSpPr>
        <p:spPr bwMode="auto">
          <a:xfrm>
            <a:off x="668334" y="1422755"/>
            <a:ext cx="955239" cy="836239"/>
          </a:xfrm>
          <a:custGeom>
            <a:avLst/>
            <a:gdLst>
              <a:gd name="T0" fmla="*/ 55 w 100"/>
              <a:gd name="T1" fmla="*/ 4 h 88"/>
              <a:gd name="T2" fmla="*/ 76 w 100"/>
              <a:gd name="T3" fmla="*/ 41 h 88"/>
              <a:gd name="T4" fmla="*/ 76 w 100"/>
              <a:gd name="T5" fmla="*/ 41 h 88"/>
              <a:gd name="T6" fmla="*/ 98 w 100"/>
              <a:gd name="T7" fmla="*/ 79 h 88"/>
              <a:gd name="T8" fmla="*/ 96 w 100"/>
              <a:gd name="T9" fmla="*/ 87 h 88"/>
              <a:gd name="T10" fmla="*/ 92 w 100"/>
              <a:gd name="T11" fmla="*/ 88 h 88"/>
              <a:gd name="T12" fmla="*/ 92 w 100"/>
              <a:gd name="T13" fmla="*/ 88 h 88"/>
              <a:gd name="T14" fmla="*/ 49 w 100"/>
              <a:gd name="T15" fmla="*/ 88 h 88"/>
              <a:gd name="T16" fmla="*/ 7 w 100"/>
              <a:gd name="T17" fmla="*/ 88 h 88"/>
              <a:gd name="T18" fmla="*/ 0 w 100"/>
              <a:gd name="T19" fmla="*/ 82 h 88"/>
              <a:gd name="T20" fmla="*/ 1 w 100"/>
              <a:gd name="T21" fmla="*/ 78 h 88"/>
              <a:gd name="T22" fmla="*/ 23 w 100"/>
              <a:gd name="T23" fmla="*/ 41 h 88"/>
              <a:gd name="T24" fmla="*/ 23 w 100"/>
              <a:gd name="T25" fmla="*/ 41 h 88"/>
              <a:gd name="T26" fmla="*/ 44 w 100"/>
              <a:gd name="T27" fmla="*/ 4 h 88"/>
              <a:gd name="T28" fmla="*/ 53 w 100"/>
              <a:gd name="T29" fmla="*/ 2 h 88"/>
              <a:gd name="T30" fmla="*/ 55 w 100"/>
              <a:gd name="T31" fmla="*/ 4 h 88"/>
              <a:gd name="T32" fmla="*/ 44 w 100"/>
              <a:gd name="T33" fmla="*/ 34 h 88"/>
              <a:gd name="T34" fmla="*/ 44 w 100"/>
              <a:gd name="T35" fmla="*/ 37 h 88"/>
              <a:gd name="T36" fmla="*/ 46 w 100"/>
              <a:gd name="T37" fmla="*/ 62 h 88"/>
              <a:gd name="T38" fmla="*/ 52 w 100"/>
              <a:gd name="T39" fmla="*/ 62 h 88"/>
              <a:gd name="T40" fmla="*/ 54 w 100"/>
              <a:gd name="T41" fmla="*/ 37 h 88"/>
              <a:gd name="T42" fmla="*/ 54 w 100"/>
              <a:gd name="T43" fmla="*/ 34 h 88"/>
              <a:gd name="T44" fmla="*/ 44 w 100"/>
              <a:gd name="T45" fmla="*/ 34 h 88"/>
              <a:gd name="T46" fmla="*/ 49 w 100"/>
              <a:gd name="T47" fmla="*/ 72 h 88"/>
              <a:gd name="T48" fmla="*/ 53 w 100"/>
              <a:gd name="T49" fmla="*/ 69 h 88"/>
              <a:gd name="T50" fmla="*/ 49 w 100"/>
              <a:gd name="T51" fmla="*/ 65 h 88"/>
              <a:gd name="T52" fmla="*/ 45 w 100"/>
              <a:gd name="T53" fmla="*/ 69 h 88"/>
              <a:gd name="T54" fmla="*/ 49 w 100"/>
              <a:gd name="T55" fmla="*/ 72 h 88"/>
              <a:gd name="T56" fmla="*/ 65 w 100"/>
              <a:gd name="T57" fmla="*/ 48 h 88"/>
              <a:gd name="T58" fmla="*/ 49 w 100"/>
              <a:gd name="T59" fmla="*/ 20 h 88"/>
              <a:gd name="T60" fmla="*/ 34 w 100"/>
              <a:gd name="T61" fmla="*/ 47 h 88"/>
              <a:gd name="T62" fmla="*/ 33 w 100"/>
              <a:gd name="T63" fmla="*/ 48 h 88"/>
              <a:gd name="T64" fmla="*/ 17 w 100"/>
              <a:gd name="T65" fmla="*/ 75 h 88"/>
              <a:gd name="T66" fmla="*/ 49 w 100"/>
              <a:gd name="T67" fmla="*/ 75 h 88"/>
              <a:gd name="T68" fmla="*/ 81 w 100"/>
              <a:gd name="T69" fmla="*/ 75 h 88"/>
              <a:gd name="T70" fmla="*/ 65 w 100"/>
              <a:gd name="T71" fmla="*/ 48 h 88"/>
              <a:gd name="T72" fmla="*/ 65 w 100"/>
              <a:gd name="T7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0" h="88">
                <a:moveTo>
                  <a:pt x="55" y="4"/>
                </a:moveTo>
                <a:cubicBezTo>
                  <a:pt x="76" y="41"/>
                  <a:pt x="76" y="41"/>
                  <a:pt x="76" y="41"/>
                </a:cubicBezTo>
                <a:cubicBezTo>
                  <a:pt x="76" y="41"/>
                  <a:pt x="76" y="41"/>
                  <a:pt x="76" y="41"/>
                </a:cubicBezTo>
                <a:cubicBezTo>
                  <a:pt x="98" y="79"/>
                  <a:pt x="98" y="79"/>
                  <a:pt x="98" y="79"/>
                </a:cubicBezTo>
                <a:cubicBezTo>
                  <a:pt x="100" y="82"/>
                  <a:pt x="99" y="85"/>
                  <a:pt x="96" y="87"/>
                </a:cubicBezTo>
                <a:cubicBezTo>
                  <a:pt x="95" y="88"/>
                  <a:pt x="93" y="88"/>
                  <a:pt x="92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49" y="88"/>
                  <a:pt x="49" y="88"/>
                  <a:pt x="49" y="88"/>
                </a:cubicBezTo>
                <a:cubicBezTo>
                  <a:pt x="7" y="88"/>
                  <a:pt x="7" y="88"/>
                  <a:pt x="7" y="88"/>
                </a:cubicBezTo>
                <a:cubicBezTo>
                  <a:pt x="3" y="88"/>
                  <a:pt x="0" y="85"/>
                  <a:pt x="0" y="82"/>
                </a:cubicBezTo>
                <a:cubicBezTo>
                  <a:pt x="0" y="80"/>
                  <a:pt x="1" y="79"/>
                  <a:pt x="1" y="78"/>
                </a:cubicBezTo>
                <a:cubicBezTo>
                  <a:pt x="23" y="41"/>
                  <a:pt x="23" y="41"/>
                  <a:pt x="23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44" y="4"/>
                  <a:pt x="44" y="4"/>
                  <a:pt x="44" y="4"/>
                </a:cubicBezTo>
                <a:cubicBezTo>
                  <a:pt x="46" y="1"/>
                  <a:pt x="50" y="0"/>
                  <a:pt x="53" y="2"/>
                </a:cubicBezTo>
                <a:cubicBezTo>
                  <a:pt x="54" y="3"/>
                  <a:pt x="54" y="3"/>
                  <a:pt x="55" y="4"/>
                </a:cubicBezTo>
                <a:close/>
                <a:moveTo>
                  <a:pt x="44" y="34"/>
                </a:moveTo>
                <a:cubicBezTo>
                  <a:pt x="44" y="37"/>
                  <a:pt x="44" y="37"/>
                  <a:pt x="44" y="37"/>
                </a:cubicBezTo>
                <a:cubicBezTo>
                  <a:pt x="46" y="62"/>
                  <a:pt x="46" y="62"/>
                  <a:pt x="46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4" y="37"/>
                  <a:pt x="54" y="37"/>
                  <a:pt x="54" y="37"/>
                </a:cubicBezTo>
                <a:cubicBezTo>
                  <a:pt x="54" y="34"/>
                  <a:pt x="54" y="34"/>
                  <a:pt x="54" y="34"/>
                </a:cubicBezTo>
                <a:cubicBezTo>
                  <a:pt x="44" y="34"/>
                  <a:pt x="44" y="34"/>
                  <a:pt x="44" y="34"/>
                </a:cubicBezTo>
                <a:close/>
                <a:moveTo>
                  <a:pt x="49" y="72"/>
                </a:moveTo>
                <a:cubicBezTo>
                  <a:pt x="52" y="72"/>
                  <a:pt x="53" y="71"/>
                  <a:pt x="53" y="69"/>
                </a:cubicBezTo>
                <a:cubicBezTo>
                  <a:pt x="53" y="66"/>
                  <a:pt x="51" y="65"/>
                  <a:pt x="49" y="65"/>
                </a:cubicBezTo>
                <a:cubicBezTo>
                  <a:pt x="47" y="65"/>
                  <a:pt x="45" y="66"/>
                  <a:pt x="45" y="69"/>
                </a:cubicBezTo>
                <a:cubicBezTo>
                  <a:pt x="45" y="71"/>
                  <a:pt x="47" y="72"/>
                  <a:pt x="49" y="72"/>
                </a:cubicBezTo>
                <a:close/>
                <a:moveTo>
                  <a:pt x="65" y="48"/>
                </a:moveTo>
                <a:cubicBezTo>
                  <a:pt x="49" y="20"/>
                  <a:pt x="49" y="20"/>
                  <a:pt x="49" y="20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8"/>
                  <a:pt x="34" y="48"/>
                  <a:pt x="33" y="48"/>
                </a:cubicBezTo>
                <a:cubicBezTo>
                  <a:pt x="17" y="75"/>
                  <a:pt x="17" y="75"/>
                  <a:pt x="17" y="75"/>
                </a:cubicBezTo>
                <a:cubicBezTo>
                  <a:pt x="49" y="75"/>
                  <a:pt x="49" y="75"/>
                  <a:pt x="49" y="75"/>
                </a:cubicBezTo>
                <a:cubicBezTo>
                  <a:pt x="81" y="75"/>
                  <a:pt x="81" y="75"/>
                  <a:pt x="81" y="75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920" tIns="60960" rIns="121920" bIns="60960"/>
          <a:lstStyle/>
          <a:p>
            <a:pPr marL="0" marR="0" lvl="0" indent="0" defTabSz="9143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1981" y="2302540"/>
            <a:ext cx="893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Право </a:t>
            </a:r>
            <a:r>
              <a:rPr lang="ru-RU" dirty="0">
                <a:solidFill>
                  <a:srgbClr val="002060"/>
                </a:solidFill>
              </a:rPr>
              <a:t>на </a:t>
            </a:r>
            <a:r>
              <a:rPr lang="ru-RU" dirty="0" smtClean="0">
                <a:solidFill>
                  <a:srgbClr val="002060"/>
                </a:solidFill>
              </a:rPr>
              <a:t>применение ставки </a:t>
            </a:r>
            <a:r>
              <a:rPr lang="ru-RU" dirty="0">
                <a:solidFill>
                  <a:srgbClr val="002060"/>
                </a:solidFill>
              </a:rPr>
              <a:t>НДС </a:t>
            </a:r>
            <a:r>
              <a:rPr lang="ru-RU" dirty="0" smtClean="0">
                <a:solidFill>
                  <a:srgbClr val="002060"/>
                </a:solidFill>
              </a:rPr>
              <a:t>5% утрачивается с 1-го числа месяца, следующего за месяцем превышения дохода 250 млн. рублей</a:t>
            </a:r>
          </a:p>
          <a:p>
            <a:r>
              <a:rPr lang="ru-RU" dirty="0" smtClean="0"/>
              <a:t>                                                                 Пример</a:t>
            </a:r>
            <a:r>
              <a:rPr lang="ru-RU" dirty="0"/>
              <a:t>: </a:t>
            </a:r>
          </a:p>
          <a:p>
            <a:r>
              <a:rPr lang="ru-RU" dirty="0" smtClean="0"/>
              <a:t>               </a:t>
            </a:r>
            <a:endParaRPr lang="ru-RU" dirty="0"/>
          </a:p>
        </p:txBody>
      </p:sp>
      <p:pic>
        <p:nvPicPr>
          <p:cNvPr id="15" name="Picture 2" descr="C:\Users\4200-00-976\Desktop\ПРОЧЕЕ\7. Презентации\Картинки\Прочее\693c475c869d266ce8f366fe50238b7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7" y="4039652"/>
            <a:ext cx="1106392" cy="10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Файлы!!!\Для Гонтарь\13.09.24\online-tax-concept-tax-form-and-tiny-vector-265484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292" b="18201"/>
          <a:stretch/>
        </p:blipFill>
        <p:spPr bwMode="auto">
          <a:xfrm>
            <a:off x="8111430" y="4737382"/>
            <a:ext cx="3098110" cy="20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Файлы!!!\Для Гонтарь\13.09.24\MzZlNjIuanBlZw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" r="8655" b="13095"/>
          <a:stretch/>
        </p:blipFill>
        <p:spPr bwMode="auto">
          <a:xfrm>
            <a:off x="668334" y="4737382"/>
            <a:ext cx="3428246" cy="20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2457" y="260648"/>
            <a:ext cx="8389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НДС в 2025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836712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323229"/>
              </p:ext>
            </p:extLst>
          </p:nvPr>
        </p:nvGraphicFramePr>
        <p:xfrm>
          <a:off x="2382456" y="3204801"/>
          <a:ext cx="7817207" cy="1417312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16000" dir="5400000" sy="-100000" algn="bl" rotWithShape="0"/>
                </a:effectLst>
                <a:tableStyleId>{5C22544A-7EE6-4342-B048-85BDC9FD1C3A}</a:tableStyleId>
              </a:tblPr>
              <a:tblGrid>
                <a:gridCol w="3029168"/>
                <a:gridCol w="2345162"/>
                <a:gridCol w="2442877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Показатели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Апрель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Май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 млн руб.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6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Ставка НДС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300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455</a:t>
                      </a: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Freeform 110"/>
          <p:cNvSpPr>
            <a:spLocks noChangeAspect="1" noEditPoints="1"/>
          </p:cNvSpPr>
          <p:nvPr/>
        </p:nvSpPr>
        <p:spPr bwMode="auto">
          <a:xfrm>
            <a:off x="668334" y="1422755"/>
            <a:ext cx="955239" cy="836239"/>
          </a:xfrm>
          <a:custGeom>
            <a:avLst/>
            <a:gdLst>
              <a:gd name="T0" fmla="*/ 55 w 100"/>
              <a:gd name="T1" fmla="*/ 4 h 88"/>
              <a:gd name="T2" fmla="*/ 76 w 100"/>
              <a:gd name="T3" fmla="*/ 41 h 88"/>
              <a:gd name="T4" fmla="*/ 76 w 100"/>
              <a:gd name="T5" fmla="*/ 41 h 88"/>
              <a:gd name="T6" fmla="*/ 98 w 100"/>
              <a:gd name="T7" fmla="*/ 79 h 88"/>
              <a:gd name="T8" fmla="*/ 96 w 100"/>
              <a:gd name="T9" fmla="*/ 87 h 88"/>
              <a:gd name="T10" fmla="*/ 92 w 100"/>
              <a:gd name="T11" fmla="*/ 88 h 88"/>
              <a:gd name="T12" fmla="*/ 92 w 100"/>
              <a:gd name="T13" fmla="*/ 88 h 88"/>
              <a:gd name="T14" fmla="*/ 49 w 100"/>
              <a:gd name="T15" fmla="*/ 88 h 88"/>
              <a:gd name="T16" fmla="*/ 7 w 100"/>
              <a:gd name="T17" fmla="*/ 88 h 88"/>
              <a:gd name="T18" fmla="*/ 0 w 100"/>
              <a:gd name="T19" fmla="*/ 82 h 88"/>
              <a:gd name="T20" fmla="*/ 1 w 100"/>
              <a:gd name="T21" fmla="*/ 78 h 88"/>
              <a:gd name="T22" fmla="*/ 23 w 100"/>
              <a:gd name="T23" fmla="*/ 41 h 88"/>
              <a:gd name="T24" fmla="*/ 23 w 100"/>
              <a:gd name="T25" fmla="*/ 41 h 88"/>
              <a:gd name="T26" fmla="*/ 44 w 100"/>
              <a:gd name="T27" fmla="*/ 4 h 88"/>
              <a:gd name="T28" fmla="*/ 53 w 100"/>
              <a:gd name="T29" fmla="*/ 2 h 88"/>
              <a:gd name="T30" fmla="*/ 55 w 100"/>
              <a:gd name="T31" fmla="*/ 4 h 88"/>
              <a:gd name="T32" fmla="*/ 44 w 100"/>
              <a:gd name="T33" fmla="*/ 34 h 88"/>
              <a:gd name="T34" fmla="*/ 44 w 100"/>
              <a:gd name="T35" fmla="*/ 37 h 88"/>
              <a:gd name="T36" fmla="*/ 46 w 100"/>
              <a:gd name="T37" fmla="*/ 62 h 88"/>
              <a:gd name="T38" fmla="*/ 52 w 100"/>
              <a:gd name="T39" fmla="*/ 62 h 88"/>
              <a:gd name="T40" fmla="*/ 54 w 100"/>
              <a:gd name="T41" fmla="*/ 37 h 88"/>
              <a:gd name="T42" fmla="*/ 54 w 100"/>
              <a:gd name="T43" fmla="*/ 34 h 88"/>
              <a:gd name="T44" fmla="*/ 44 w 100"/>
              <a:gd name="T45" fmla="*/ 34 h 88"/>
              <a:gd name="T46" fmla="*/ 49 w 100"/>
              <a:gd name="T47" fmla="*/ 72 h 88"/>
              <a:gd name="T48" fmla="*/ 53 w 100"/>
              <a:gd name="T49" fmla="*/ 69 h 88"/>
              <a:gd name="T50" fmla="*/ 49 w 100"/>
              <a:gd name="T51" fmla="*/ 65 h 88"/>
              <a:gd name="T52" fmla="*/ 45 w 100"/>
              <a:gd name="T53" fmla="*/ 69 h 88"/>
              <a:gd name="T54" fmla="*/ 49 w 100"/>
              <a:gd name="T55" fmla="*/ 72 h 88"/>
              <a:gd name="T56" fmla="*/ 65 w 100"/>
              <a:gd name="T57" fmla="*/ 48 h 88"/>
              <a:gd name="T58" fmla="*/ 49 w 100"/>
              <a:gd name="T59" fmla="*/ 20 h 88"/>
              <a:gd name="T60" fmla="*/ 34 w 100"/>
              <a:gd name="T61" fmla="*/ 47 h 88"/>
              <a:gd name="T62" fmla="*/ 33 w 100"/>
              <a:gd name="T63" fmla="*/ 48 h 88"/>
              <a:gd name="T64" fmla="*/ 17 w 100"/>
              <a:gd name="T65" fmla="*/ 75 h 88"/>
              <a:gd name="T66" fmla="*/ 49 w 100"/>
              <a:gd name="T67" fmla="*/ 75 h 88"/>
              <a:gd name="T68" fmla="*/ 81 w 100"/>
              <a:gd name="T69" fmla="*/ 75 h 88"/>
              <a:gd name="T70" fmla="*/ 65 w 100"/>
              <a:gd name="T71" fmla="*/ 48 h 88"/>
              <a:gd name="T72" fmla="*/ 65 w 100"/>
              <a:gd name="T7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0" h="88">
                <a:moveTo>
                  <a:pt x="55" y="4"/>
                </a:moveTo>
                <a:cubicBezTo>
                  <a:pt x="76" y="41"/>
                  <a:pt x="76" y="41"/>
                  <a:pt x="76" y="41"/>
                </a:cubicBezTo>
                <a:cubicBezTo>
                  <a:pt x="76" y="41"/>
                  <a:pt x="76" y="41"/>
                  <a:pt x="76" y="41"/>
                </a:cubicBezTo>
                <a:cubicBezTo>
                  <a:pt x="98" y="79"/>
                  <a:pt x="98" y="79"/>
                  <a:pt x="98" y="79"/>
                </a:cubicBezTo>
                <a:cubicBezTo>
                  <a:pt x="100" y="82"/>
                  <a:pt x="99" y="85"/>
                  <a:pt x="96" y="87"/>
                </a:cubicBezTo>
                <a:cubicBezTo>
                  <a:pt x="95" y="88"/>
                  <a:pt x="93" y="88"/>
                  <a:pt x="92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49" y="88"/>
                  <a:pt x="49" y="88"/>
                  <a:pt x="49" y="88"/>
                </a:cubicBezTo>
                <a:cubicBezTo>
                  <a:pt x="7" y="88"/>
                  <a:pt x="7" y="88"/>
                  <a:pt x="7" y="88"/>
                </a:cubicBezTo>
                <a:cubicBezTo>
                  <a:pt x="3" y="88"/>
                  <a:pt x="0" y="85"/>
                  <a:pt x="0" y="82"/>
                </a:cubicBezTo>
                <a:cubicBezTo>
                  <a:pt x="0" y="80"/>
                  <a:pt x="1" y="79"/>
                  <a:pt x="1" y="78"/>
                </a:cubicBezTo>
                <a:cubicBezTo>
                  <a:pt x="23" y="41"/>
                  <a:pt x="23" y="41"/>
                  <a:pt x="23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44" y="4"/>
                  <a:pt x="44" y="4"/>
                  <a:pt x="44" y="4"/>
                </a:cubicBezTo>
                <a:cubicBezTo>
                  <a:pt x="46" y="1"/>
                  <a:pt x="50" y="0"/>
                  <a:pt x="53" y="2"/>
                </a:cubicBezTo>
                <a:cubicBezTo>
                  <a:pt x="54" y="3"/>
                  <a:pt x="54" y="3"/>
                  <a:pt x="55" y="4"/>
                </a:cubicBezTo>
                <a:close/>
                <a:moveTo>
                  <a:pt x="44" y="34"/>
                </a:moveTo>
                <a:cubicBezTo>
                  <a:pt x="44" y="37"/>
                  <a:pt x="44" y="37"/>
                  <a:pt x="44" y="37"/>
                </a:cubicBezTo>
                <a:cubicBezTo>
                  <a:pt x="46" y="62"/>
                  <a:pt x="46" y="62"/>
                  <a:pt x="46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4" y="37"/>
                  <a:pt x="54" y="37"/>
                  <a:pt x="54" y="37"/>
                </a:cubicBezTo>
                <a:cubicBezTo>
                  <a:pt x="54" y="34"/>
                  <a:pt x="54" y="34"/>
                  <a:pt x="54" y="34"/>
                </a:cubicBezTo>
                <a:cubicBezTo>
                  <a:pt x="44" y="34"/>
                  <a:pt x="44" y="34"/>
                  <a:pt x="44" y="34"/>
                </a:cubicBezTo>
                <a:close/>
                <a:moveTo>
                  <a:pt x="49" y="72"/>
                </a:moveTo>
                <a:cubicBezTo>
                  <a:pt x="52" y="72"/>
                  <a:pt x="53" y="71"/>
                  <a:pt x="53" y="69"/>
                </a:cubicBezTo>
                <a:cubicBezTo>
                  <a:pt x="53" y="66"/>
                  <a:pt x="51" y="65"/>
                  <a:pt x="49" y="65"/>
                </a:cubicBezTo>
                <a:cubicBezTo>
                  <a:pt x="47" y="65"/>
                  <a:pt x="45" y="66"/>
                  <a:pt x="45" y="69"/>
                </a:cubicBezTo>
                <a:cubicBezTo>
                  <a:pt x="45" y="71"/>
                  <a:pt x="47" y="72"/>
                  <a:pt x="49" y="72"/>
                </a:cubicBezTo>
                <a:close/>
                <a:moveTo>
                  <a:pt x="65" y="48"/>
                </a:moveTo>
                <a:cubicBezTo>
                  <a:pt x="49" y="20"/>
                  <a:pt x="49" y="20"/>
                  <a:pt x="49" y="20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8"/>
                  <a:pt x="34" y="48"/>
                  <a:pt x="33" y="48"/>
                </a:cubicBezTo>
                <a:cubicBezTo>
                  <a:pt x="17" y="75"/>
                  <a:pt x="17" y="75"/>
                  <a:pt x="17" y="75"/>
                </a:cubicBezTo>
                <a:cubicBezTo>
                  <a:pt x="49" y="75"/>
                  <a:pt x="49" y="75"/>
                  <a:pt x="49" y="75"/>
                </a:cubicBezTo>
                <a:cubicBezTo>
                  <a:pt x="81" y="75"/>
                  <a:pt x="81" y="75"/>
                  <a:pt x="81" y="75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920" tIns="60960" rIns="121920" bIns="60960"/>
          <a:lstStyle/>
          <a:p>
            <a:pPr marL="0" marR="0" lvl="0" indent="0" defTabSz="9143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6733" y="1447163"/>
            <a:ext cx="9001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Право </a:t>
            </a:r>
            <a:r>
              <a:rPr lang="ru-RU" dirty="0">
                <a:solidFill>
                  <a:srgbClr val="002060"/>
                </a:solidFill>
              </a:rPr>
              <a:t>на </a:t>
            </a:r>
            <a:r>
              <a:rPr lang="ru-RU" dirty="0" smtClean="0">
                <a:solidFill>
                  <a:srgbClr val="002060"/>
                </a:solidFill>
              </a:rPr>
              <a:t>применение УСН и ставки </a:t>
            </a:r>
            <a:r>
              <a:rPr lang="ru-RU" dirty="0">
                <a:solidFill>
                  <a:srgbClr val="002060"/>
                </a:solidFill>
              </a:rPr>
              <a:t>НДС </a:t>
            </a:r>
            <a:r>
              <a:rPr lang="ru-RU" dirty="0" smtClean="0">
                <a:solidFill>
                  <a:srgbClr val="002060"/>
                </a:solidFill>
              </a:rPr>
              <a:t>7% утрачивается с 1-го числа месяца, в котором имело место превышение дохода  450 млн. рублей</a:t>
            </a:r>
          </a:p>
          <a:p>
            <a:r>
              <a:rPr lang="ru-RU" dirty="0" smtClean="0"/>
              <a:t>                                                        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Пример</a:t>
            </a:r>
            <a:r>
              <a:rPr lang="ru-RU" dirty="0"/>
              <a:t>: </a:t>
            </a:r>
          </a:p>
          <a:p>
            <a:r>
              <a:rPr lang="ru-RU" dirty="0" smtClean="0"/>
              <a:t>               </a:t>
            </a:r>
            <a:endParaRPr lang="ru-RU" dirty="0"/>
          </a:p>
        </p:txBody>
      </p:sp>
      <p:pic>
        <p:nvPicPr>
          <p:cNvPr id="15" name="Picture 2" descr="C:\Users\4200-00-976\Desktop\ПРОЧЕЕ\7. Презентации\Картинки\Прочее\693c475c869d266ce8f366fe50238b7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7" y="4039652"/>
            <a:ext cx="1106392" cy="10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Файлы!!!\Для Гонтарь\13.09.24\online-tax-concept-tax-form-and-tiny-vector-265484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292" b="18201"/>
          <a:stretch/>
        </p:blipFill>
        <p:spPr bwMode="auto">
          <a:xfrm>
            <a:off x="8111430" y="4737382"/>
            <a:ext cx="3098110" cy="20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816725"/>
              </p:ext>
            </p:extLst>
          </p:nvPr>
        </p:nvGraphicFramePr>
        <p:xfrm>
          <a:off x="2376727" y="2996952"/>
          <a:ext cx="7823200" cy="1838325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13000" dir="5400000" sy="-100000" algn="bl" rotWithShape="0"/>
                </a:effectLst>
                <a:tableStyleId>{5C22544A-7EE6-4342-B048-85BDC9FD1C3A}</a:tableStyleId>
              </a:tblPr>
              <a:tblGrid>
                <a:gridCol w="3035300"/>
                <a:gridCol w="2349500"/>
                <a:gridCol w="2438400"/>
              </a:tblGrid>
              <a:tr h="57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Апрель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Май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859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Доход млн руб.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Ставка НДС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r>
                        <a:rPr lang="ru-RU" sz="1600" b="1" kern="1200" dirty="0" smtClean="0">
                          <a:effectLst/>
                        </a:rPr>
                        <a:t>300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7%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r>
                        <a:rPr lang="ru-RU" sz="1600" b="1" kern="1200" dirty="0" smtClean="0">
                          <a:effectLst/>
                        </a:rPr>
                        <a:t>455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20%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02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r>
                        <a:rPr lang="ru-RU" sz="1600" kern="1200" dirty="0" smtClean="0">
                          <a:effectLst/>
                        </a:rPr>
                        <a:t>Применение УСН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r>
                        <a:rPr lang="ru-RU" sz="1600" b="1" kern="1200" dirty="0" smtClean="0">
                          <a:effectLst/>
                        </a:rPr>
                        <a:t>Да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 </a:t>
                      </a:r>
                      <a:r>
                        <a:rPr lang="ru-RU" sz="1600" b="1" kern="1200" dirty="0" smtClean="0">
                          <a:effectLst/>
                        </a:rPr>
                        <a:t>Нет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4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Файлы!!!\Для Гонтарь\13.09.24\1526262913849_bulleti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24" y="1673770"/>
            <a:ext cx="2232247" cy="12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2490" y="1484784"/>
            <a:ext cx="10187292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С </a:t>
            </a:r>
            <a:r>
              <a:rPr lang="ru-RU" dirty="0" smtClean="0"/>
              <a:t>01.01.2025 </a:t>
            </a:r>
            <a:r>
              <a:rPr lang="ru-RU" dirty="0">
                <a:solidFill>
                  <a:srgbClr val="002060"/>
                </a:solidFill>
              </a:rPr>
              <a:t>ставка по налогу на прибыль повышается </a:t>
            </a:r>
            <a:r>
              <a:rPr lang="ru-RU" dirty="0"/>
              <a:t>с 20% до 25% </a:t>
            </a:r>
            <a:r>
              <a:rPr lang="ru-RU" dirty="0">
                <a:solidFill>
                  <a:srgbClr val="002060"/>
                </a:solidFill>
              </a:rPr>
              <a:t>(на период с 2025-2030 годы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ts val="700"/>
              </a:lnSpc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с 3% до 8% в федеральный бюджет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17% в бюджет субъекта РФ остается</a:t>
            </a:r>
          </a:p>
          <a:p>
            <a:endParaRPr lang="ru-RU" dirty="0"/>
          </a:p>
        </p:txBody>
      </p:sp>
      <p:pic>
        <p:nvPicPr>
          <p:cNvPr id="1029" name="Picture 5" descr="C:\Файлы!!!\Для Гонтарь\13.09.24\009be7e2d2c5ef80e18524a5d6ce0b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027" y="3455559"/>
            <a:ext cx="2661643" cy="13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05810" y="3239999"/>
            <a:ext cx="10173972" cy="184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С </a:t>
            </a:r>
            <a:r>
              <a:rPr lang="ru-RU" dirty="0" smtClean="0"/>
              <a:t>01.01.2025 </a:t>
            </a:r>
            <a:r>
              <a:rPr lang="ru-RU" dirty="0">
                <a:solidFill>
                  <a:srgbClr val="002060"/>
                </a:solidFill>
              </a:rPr>
              <a:t>ставка по налогу на прибыль ставка для  компаний из </a:t>
            </a:r>
            <a:r>
              <a:rPr lang="ru-RU" dirty="0" smtClean="0"/>
              <a:t>IT-отрасли </a:t>
            </a:r>
            <a:r>
              <a:rPr lang="ru-RU" dirty="0" smtClean="0">
                <a:solidFill>
                  <a:srgbClr val="002060"/>
                </a:solidFill>
              </a:rPr>
              <a:t>повышается                     </a:t>
            </a:r>
            <a:r>
              <a:rPr lang="ru-RU" dirty="0" smtClean="0"/>
              <a:t>с </a:t>
            </a:r>
            <a:r>
              <a:rPr lang="ru-RU" dirty="0"/>
              <a:t>0% до 5% </a:t>
            </a:r>
            <a:r>
              <a:rPr lang="ru-RU" dirty="0">
                <a:solidFill>
                  <a:srgbClr val="002060"/>
                </a:solidFill>
              </a:rPr>
              <a:t>(на период с 2025-2030 годы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ts val="700"/>
              </a:lnSpc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с 0% до 5% в федеральный бюджет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0% в бюджет субъекта РФ остается</a:t>
            </a:r>
          </a:p>
          <a:p>
            <a:endParaRPr lang="ru-RU" dirty="0"/>
          </a:p>
        </p:txBody>
      </p:sp>
      <p:pic>
        <p:nvPicPr>
          <p:cNvPr id="1031" name="Picture 7" descr="C:\Файлы!!!\Для Гонтарь\13.09.24\be-your-personal-amazon-seller-central-management-services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38" y="5568573"/>
            <a:ext cx="2088232" cy="126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5649" y="116632"/>
            <a:ext cx="1021888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налога на прибыль организаций в 2025 году</a:t>
            </a:r>
            <a:endParaRPr lang="ru-RU" sz="19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501353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组合 31"/>
          <p:cNvGrpSpPr/>
          <p:nvPr/>
        </p:nvGrpSpPr>
        <p:grpSpPr>
          <a:xfrm>
            <a:off x="1105810" y="1052736"/>
            <a:ext cx="1008368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29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с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татья 284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92490" y="2832923"/>
            <a:ext cx="1009700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33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ункт 1.15 статьи 284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36" name="组合 31"/>
          <p:cNvGrpSpPr/>
          <p:nvPr/>
        </p:nvGrpSpPr>
        <p:grpSpPr>
          <a:xfrm>
            <a:off x="1105810" y="4807756"/>
            <a:ext cx="1008368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38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0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ункт 1.8-5 статьи 284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105810" y="5252431"/>
            <a:ext cx="10173972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С </a:t>
            </a:r>
            <a:r>
              <a:rPr lang="ru-RU" dirty="0" smtClean="0"/>
              <a:t>01.01.2025 </a:t>
            </a:r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dirty="0" smtClean="0">
                <a:solidFill>
                  <a:srgbClr val="002060"/>
                </a:solidFill>
              </a:rPr>
              <a:t>убъектам РФ предоставлено право устанавливать пониженную ставку </a:t>
            </a:r>
            <a:r>
              <a:rPr lang="ru-RU" dirty="0">
                <a:solidFill>
                  <a:srgbClr val="002060"/>
                </a:solidFill>
              </a:rPr>
              <a:t>по налогу на </a:t>
            </a:r>
            <a:r>
              <a:rPr lang="ru-RU" dirty="0" smtClean="0">
                <a:solidFill>
                  <a:srgbClr val="002060"/>
                </a:solidFill>
              </a:rPr>
              <a:t>прибыль для </a:t>
            </a:r>
            <a:r>
              <a:rPr lang="ru-RU" dirty="0"/>
              <a:t>малых технологических компаний </a:t>
            </a:r>
            <a:r>
              <a:rPr lang="ru-RU" dirty="0" smtClean="0">
                <a:solidFill>
                  <a:srgbClr val="002060"/>
                </a:solidFill>
              </a:rPr>
              <a:t>(на </a:t>
            </a:r>
            <a:r>
              <a:rPr lang="ru-RU" dirty="0">
                <a:solidFill>
                  <a:srgbClr val="002060"/>
                </a:solidFill>
              </a:rPr>
              <a:t>период с 2025-2030 годы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ts val="700"/>
              </a:lnSpc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 снижение возможно в части налога, </a:t>
            </a:r>
          </a:p>
          <a:p>
            <a:pPr lvl="1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       который подлежит зачислению в </a:t>
            </a:r>
            <a:r>
              <a:rPr lang="ru-RU" b="1" dirty="0">
                <a:solidFill>
                  <a:srgbClr val="002060"/>
                </a:solidFill>
              </a:rPr>
              <a:t>бюджет субъекта </a:t>
            </a:r>
            <a:r>
              <a:rPr lang="ru-RU" b="1" dirty="0" smtClean="0">
                <a:solidFill>
                  <a:srgbClr val="002060"/>
                </a:solidFill>
              </a:rPr>
              <a:t>РФ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Файлы!!!\Для Гонтарь\13.09.24\SWe0R5UjpJ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26" y="5252429"/>
            <a:ext cx="2410764" cy="160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54646" y="5252431"/>
            <a:ext cx="102251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Вводится новый </a:t>
            </a:r>
            <a:r>
              <a:rPr lang="ru-RU" dirty="0" smtClean="0"/>
              <a:t>федеральный</a:t>
            </a:r>
            <a:r>
              <a:rPr lang="ru-RU" dirty="0" smtClean="0">
                <a:solidFill>
                  <a:srgbClr val="002060"/>
                </a:solidFill>
              </a:rPr>
              <a:t> инвестиционный налоговый вычет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Порядок </a:t>
            </a:r>
            <a:r>
              <a:rPr lang="ru-RU" dirty="0">
                <a:solidFill>
                  <a:srgbClr val="002060"/>
                </a:solidFill>
              </a:rPr>
              <a:t>и условия применения вычета </a:t>
            </a:r>
            <a:r>
              <a:rPr lang="ru-RU" dirty="0" smtClean="0">
                <a:solidFill>
                  <a:srgbClr val="002060"/>
                </a:solidFill>
              </a:rPr>
              <a:t>установлены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постановлением Правительства РФ от 28.11.2024 № 1638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«О </a:t>
            </a:r>
            <a:r>
              <a:rPr lang="ru-RU" dirty="0">
                <a:solidFill>
                  <a:srgbClr val="002060"/>
                </a:solidFill>
              </a:rPr>
              <a:t>параметрах применения федерального инвестиционного налогового </a:t>
            </a:r>
            <a:r>
              <a:rPr lang="ru-RU" dirty="0" smtClean="0">
                <a:solidFill>
                  <a:srgbClr val="002060"/>
                </a:solidFill>
              </a:rPr>
              <a:t>вычета»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54646" y="3239999"/>
            <a:ext cx="10225136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С </a:t>
            </a:r>
            <a:r>
              <a:rPr lang="ru-RU" dirty="0" smtClean="0"/>
              <a:t>01.01.2025 </a:t>
            </a:r>
            <a:r>
              <a:rPr lang="ru-RU" dirty="0" smtClean="0">
                <a:solidFill>
                  <a:srgbClr val="002060"/>
                </a:solidFill>
              </a:rPr>
              <a:t>увеличивается коэффициент учета в расходах затрат на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приобретение исключительных прав, а также прав на использование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российских программ для ЭВМ, на адаптацию и модификацию этих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программ с </a:t>
            </a:r>
            <a:r>
              <a:rPr lang="ru-RU" dirty="0">
                <a:solidFill>
                  <a:srgbClr val="002060"/>
                </a:solidFill>
              </a:rPr>
              <a:t>1,5% до 2</a:t>
            </a:r>
            <a:r>
              <a:rPr lang="ru-RU" dirty="0" smtClean="0">
                <a:solidFill>
                  <a:srgbClr val="002060"/>
                </a:solidFill>
              </a:rPr>
              <a:t>%</a:t>
            </a:r>
          </a:p>
          <a:p>
            <a:pPr>
              <a:lnSpc>
                <a:spcPts val="700"/>
              </a:lnSpc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2053" name="Picture 5" descr="C:\Файлы!!!\Для Гонтарь\13.09.24\SUgKPNTTB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730" y="3206485"/>
            <a:ext cx="2032028" cy="15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Файлы!!!\Для Гонтарь\13.09.24\tria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98" y="1164054"/>
            <a:ext cx="2682875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646" y="1484784"/>
            <a:ext cx="10225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С </a:t>
            </a:r>
            <a:r>
              <a:rPr lang="ru-RU" dirty="0" smtClean="0"/>
              <a:t>01.01.2025 </a:t>
            </a:r>
            <a:r>
              <a:rPr lang="ru-RU" dirty="0" smtClean="0">
                <a:solidFill>
                  <a:srgbClr val="002060"/>
                </a:solidFill>
              </a:rPr>
              <a:t>увеличивается коэффициент учета в расходах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затрат на </a:t>
            </a:r>
            <a:r>
              <a:rPr lang="ru-RU" dirty="0" smtClean="0"/>
              <a:t>НИОКР</a:t>
            </a:r>
            <a:r>
              <a:rPr lang="ru-RU" dirty="0" smtClean="0">
                <a:solidFill>
                  <a:srgbClr val="002060"/>
                </a:solidFill>
              </a:rPr>
              <a:t> с 1,5% </a:t>
            </a:r>
            <a:r>
              <a:rPr lang="ru-RU" dirty="0">
                <a:solidFill>
                  <a:srgbClr val="002060"/>
                </a:solidFill>
              </a:rPr>
              <a:t>до </a:t>
            </a:r>
            <a:r>
              <a:rPr lang="ru-RU" dirty="0" smtClean="0">
                <a:solidFill>
                  <a:srgbClr val="002060"/>
                </a:solidFill>
              </a:rPr>
              <a:t>2%</a:t>
            </a:r>
          </a:p>
          <a:p>
            <a:endParaRPr lang="ru-RU" dirty="0"/>
          </a:p>
        </p:txBody>
      </p:sp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5649" y="116632"/>
            <a:ext cx="1021888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налога на прибыль организаций в 2025 году</a:t>
            </a:r>
            <a:endParaRPr lang="ru-RU" sz="19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6934" y="501353"/>
            <a:ext cx="5230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12.07.2024 № 176-ФЗ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组合 31"/>
          <p:cNvGrpSpPr/>
          <p:nvPr/>
        </p:nvGrpSpPr>
        <p:grpSpPr>
          <a:xfrm>
            <a:off x="1105810" y="1052736"/>
            <a:ext cx="1008368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29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ункт 7 статьи 262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92490" y="2832923"/>
            <a:ext cx="1009700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33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п</a:t>
              </a: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ункт 3 статьи 257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36" name="组合 31"/>
          <p:cNvGrpSpPr/>
          <p:nvPr/>
        </p:nvGrpSpPr>
        <p:grpSpPr>
          <a:xfrm>
            <a:off x="1105810" y="4807756"/>
            <a:ext cx="10083682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38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0" name="圆角矩形 4"/>
            <p:cNvSpPr/>
            <p:nvPr/>
          </p:nvSpPr>
          <p:spPr>
            <a:xfrm>
              <a:off x="2893142" y="2058268"/>
              <a:ext cx="2503066" cy="8444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статья 286.2 НК РФ</a:t>
              </a:r>
              <a:endParaRPr lang="ru-RU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1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67233" y="6492816"/>
            <a:ext cx="40045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  <a:endParaRPr lang="ru-RU" sz="2000" b="1" spc="-1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400">
              <a:lnSpc>
                <a:spcPct val="100000"/>
              </a:lnSpc>
            </a:pPr>
            <a:endParaRPr sz="2000" b="1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3573" y="116632"/>
            <a:ext cx="1027339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AD82A"/>
              </a:buClr>
              <a:tabLst>
                <a:tab pos="257156" algn="l"/>
              </a:tabLst>
            </a:pP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Изменения в налоговом законодательстве в части налога на прибыль организаций в 2025 году</a:t>
            </a:r>
            <a:endParaRPr lang="ru-RU" sz="19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0870" y="501353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Правительства РФ от 28.11.2024 № 1638</a:t>
            </a:r>
          </a:p>
        </p:txBody>
      </p:sp>
      <p:grpSp>
        <p:nvGrpSpPr>
          <p:cNvPr id="14" name="组合 31"/>
          <p:cNvGrpSpPr/>
          <p:nvPr/>
        </p:nvGrpSpPr>
        <p:grpSpPr>
          <a:xfrm>
            <a:off x="1702718" y="1194718"/>
            <a:ext cx="9501664" cy="324000"/>
            <a:chOff x="2866871" y="2031997"/>
            <a:chExt cx="2555608" cy="896963"/>
          </a:xfrm>
          <a:solidFill>
            <a:srgbClr val="39A3CD"/>
          </a:solidFill>
          <a:effectLst>
            <a:outerShdw blurRad="127000" dist="88900" dir="8100000" algn="tr" rotWithShape="0">
              <a:prstClr val="black">
                <a:alpha val="23000"/>
              </a:prstClr>
            </a:outerShdw>
          </a:effectLst>
        </p:grpSpPr>
        <p:sp>
          <p:nvSpPr>
            <p:cNvPr id="16" name="圆角矩形 32"/>
            <p:cNvSpPr/>
            <p:nvPr/>
          </p:nvSpPr>
          <p:spPr>
            <a:xfrm>
              <a:off x="2866871" y="2031997"/>
              <a:ext cx="2555608" cy="89696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圆角矩形 4"/>
            <p:cNvSpPr/>
            <p:nvPr/>
          </p:nvSpPr>
          <p:spPr>
            <a:xfrm>
              <a:off x="2893142" y="2058269"/>
              <a:ext cx="2503066" cy="8444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Федеральный инвестиционный вычет </a:t>
              </a:r>
              <a:r>
                <a:rPr lang="ru-RU" altLang="zh-CN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(ФИНВ) для </a:t>
              </a:r>
              <a:r>
                <a:rPr lang="ru-RU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itchFamily="34" charset="-122"/>
                  <a:cs typeface="Arial" pitchFamily="34" charset="0"/>
                </a:rPr>
                <a:t>организаций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1937" y="2655873"/>
            <a:ext cx="11130349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Все виды экономической деятельности, включенные в раздел «Добыча полезных ископаемых»</a:t>
            </a:r>
          </a:p>
          <a:p>
            <a:pPr lvl="1">
              <a:lnSpc>
                <a:spcPct val="30000"/>
              </a:lnSpc>
            </a:pPr>
            <a:endParaRPr lang="ru-RU" b="1" dirty="0" smtClean="0">
              <a:solidFill>
                <a:srgbClr val="C00000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Все </a:t>
            </a:r>
            <a:r>
              <a:rPr lang="ru-RU" b="1" dirty="0">
                <a:solidFill>
                  <a:srgbClr val="C00000"/>
                </a:solidFill>
              </a:rPr>
              <a:t>виды экономической деятельности, включенные в раздел </a:t>
            </a:r>
            <a:r>
              <a:rPr lang="ru-RU" b="1" dirty="0" smtClean="0">
                <a:solidFill>
                  <a:srgbClr val="C00000"/>
                </a:solidFill>
              </a:rPr>
              <a:t>«Обрабатывающие производства»,     за исключением классов «Производство пищевых продуктов», «Производство напитков», «Производство табачных изделий»</a:t>
            </a:r>
          </a:p>
          <a:p>
            <a:pPr lvl="2">
              <a:lnSpc>
                <a:spcPct val="30000"/>
              </a:lnSpc>
            </a:pPr>
            <a:endParaRPr lang="ru-RU" b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Все виды экономической деятельности, включенные в раздел </a:t>
            </a:r>
            <a:r>
              <a:rPr lang="ru-RU" b="1" dirty="0" smtClean="0">
                <a:solidFill>
                  <a:srgbClr val="C00000"/>
                </a:solidFill>
              </a:rPr>
              <a:t>«Обеспечение электрической энергией, газом и паром; кондиционирование воздуха»</a:t>
            </a:r>
          </a:p>
          <a:p>
            <a:pPr lvl="1">
              <a:lnSpc>
                <a:spcPct val="30000"/>
              </a:lnSpc>
            </a:pPr>
            <a:endParaRPr lang="ru-RU" b="1" dirty="0" smtClean="0">
              <a:solidFill>
                <a:srgbClr val="C00000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Все виды экономической деятельности, включенные в раздел </a:t>
            </a:r>
            <a:r>
              <a:rPr lang="ru-RU" b="1" dirty="0" smtClean="0">
                <a:solidFill>
                  <a:srgbClr val="C00000"/>
                </a:solidFill>
              </a:rPr>
              <a:t>«Деятельность гостиниц и предприятий общественного питания»</a:t>
            </a:r>
          </a:p>
          <a:p>
            <a:pPr lvl="2">
              <a:lnSpc>
                <a:spcPct val="30000"/>
              </a:lnSpc>
            </a:pPr>
            <a:endParaRPr lang="ru-RU" b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Все виды экономической деятельности, включенные в </a:t>
            </a:r>
            <a:r>
              <a:rPr lang="ru-RU" b="1" dirty="0" smtClean="0">
                <a:solidFill>
                  <a:srgbClr val="C00000"/>
                </a:solidFill>
              </a:rPr>
              <a:t>класс «Научные исследования и разработки»</a:t>
            </a:r>
          </a:p>
          <a:p>
            <a:pPr marL="742950" lvl="1" indent="-285750">
              <a:lnSpc>
                <a:spcPct val="30000"/>
              </a:lnSpc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C00000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Все виды экономической деятельности, включенные в класс </a:t>
            </a:r>
            <a:r>
              <a:rPr lang="ru-RU" b="1" dirty="0" smtClean="0">
                <a:solidFill>
                  <a:srgbClr val="C00000"/>
                </a:solidFill>
              </a:rPr>
              <a:t>«Деятельность в сфере телекоммуникаций»</a:t>
            </a:r>
          </a:p>
          <a:p>
            <a:pPr lvl="2">
              <a:lnSpc>
                <a:spcPct val="30000"/>
              </a:lnSpc>
            </a:pPr>
            <a:endParaRPr lang="ru-RU" b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Деятельность по обработке данных, предоставление услуг по размещению информации и связанная с этим деятельность, включенная в класс «Деятельность в области информационных технологий»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4687" y="1628800"/>
            <a:ext cx="1000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Право на применение ФИНВ имеют плательщики налога на прибыль организаций, основным видом экономической деятельности которых является один из следующих видом экономической деятельности по Общероссийскому классификатору видов экономической деятельности:</a:t>
            </a:r>
          </a:p>
        </p:txBody>
      </p:sp>
      <p:sp>
        <p:nvSpPr>
          <p:cNvPr id="20" name="Нашивка 19"/>
          <p:cNvSpPr>
            <a:spLocks noChangeAspect="1"/>
          </p:cNvSpPr>
          <p:nvPr/>
        </p:nvSpPr>
        <p:spPr>
          <a:xfrm>
            <a:off x="1104895" y="2655873"/>
            <a:ext cx="339242" cy="339242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>
            <a:spLocks noChangeAspect="1"/>
          </p:cNvSpPr>
          <p:nvPr/>
        </p:nvSpPr>
        <p:spPr>
          <a:xfrm>
            <a:off x="1623573" y="3017316"/>
            <a:ext cx="339242" cy="339242"/>
          </a:xfrm>
          <a:prstGeom prst="chevron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>
            <a:spLocks noChangeAspect="1"/>
          </p:cNvSpPr>
          <p:nvPr/>
        </p:nvSpPr>
        <p:spPr>
          <a:xfrm>
            <a:off x="1137054" y="3916828"/>
            <a:ext cx="339242" cy="339242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>
            <a:spLocks noChangeAspect="1"/>
          </p:cNvSpPr>
          <p:nvPr/>
        </p:nvSpPr>
        <p:spPr>
          <a:xfrm>
            <a:off x="1623573" y="4582210"/>
            <a:ext cx="339242" cy="339242"/>
          </a:xfrm>
          <a:prstGeom prst="chevron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>
            <a:spLocks noChangeAspect="1"/>
          </p:cNvSpPr>
          <p:nvPr/>
        </p:nvSpPr>
        <p:spPr>
          <a:xfrm>
            <a:off x="1104895" y="5203895"/>
            <a:ext cx="339242" cy="339242"/>
          </a:xfrm>
          <a:prstGeom prst="chevron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>
            <a:spLocks noChangeAspect="1"/>
          </p:cNvSpPr>
          <p:nvPr/>
        </p:nvSpPr>
        <p:spPr>
          <a:xfrm>
            <a:off x="1604691" y="5543137"/>
            <a:ext cx="339242" cy="339242"/>
          </a:xfrm>
          <a:prstGeom prst="chevron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>
            <a:spLocks noChangeAspect="1"/>
          </p:cNvSpPr>
          <p:nvPr/>
        </p:nvSpPr>
        <p:spPr>
          <a:xfrm>
            <a:off x="1104895" y="6184070"/>
            <a:ext cx="339242" cy="339242"/>
          </a:xfrm>
          <a:prstGeom prst="chevron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5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7155</TotalTime>
  <Words>2619</Words>
  <Application>Microsoft Office PowerPoint</Application>
  <PresentationFormat>Произвольный</PresentationFormat>
  <Paragraphs>456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Упрощенная система налогообложения </vt:lpstr>
      <vt:lpstr>  Упрощенная система налогообложения                                 </vt:lpstr>
      <vt:lpstr>Упрощенная система налогообложения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Сичкарук Сергей Евгеньевич</dc:creator>
  <cp:lastModifiedBy>Чурина Елена Владимировна</cp:lastModifiedBy>
  <cp:revision>484</cp:revision>
  <cp:lastPrinted>2025-01-30T10:58:02Z</cp:lastPrinted>
  <dcterms:created xsi:type="dcterms:W3CDTF">2023-10-30T03:59:04Z</dcterms:created>
  <dcterms:modified xsi:type="dcterms:W3CDTF">2025-02-10T06:57:56Z</dcterms:modified>
</cp:coreProperties>
</file>